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322" r:id="rId2"/>
    <p:sldId id="323" r:id="rId3"/>
    <p:sldId id="324" r:id="rId4"/>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Lst>
  <p:sldSz cx="9144000" cy="5143500" type="screen16x9"/>
  <p:notesSz cx="6858000" cy="9144000"/>
  <p:defaultText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4">
          <p15:clr>
            <a:srgbClr val="A4A3A4"/>
          </p15:clr>
        </p15:guide>
        <p15:guide id="2" pos="297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 Uebe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0032"/>
    <a:srgbClr val="71BB3E"/>
    <a:srgbClr val="72BF3C"/>
    <a:srgbClr val="6DB43B"/>
    <a:srgbClr val="000000"/>
    <a:srgbClr val="5F5F5F"/>
    <a:srgbClr val="F4A028"/>
    <a:srgbClr val="00783C"/>
    <a:srgbClr val="2C5376"/>
    <a:srgbClr val="58A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2" autoAdjust="0"/>
    <p:restoredTop sz="94643"/>
  </p:normalViewPr>
  <p:slideViewPr>
    <p:cSldViewPr snapToGrid="0">
      <p:cViewPr varScale="1">
        <p:scale>
          <a:sx n="193" d="100"/>
          <a:sy n="193" d="100"/>
        </p:scale>
        <p:origin x="-784" y="-104"/>
      </p:cViewPr>
      <p:guideLst>
        <p:guide orient="horz" pos="574"/>
        <p:guide pos="2975"/>
      </p:guideLst>
    </p:cSldViewPr>
  </p:slideViewPr>
  <p:notesTextViewPr>
    <p:cViewPr>
      <p:scale>
        <a:sx n="100" d="100"/>
        <a:sy n="100" d="100"/>
      </p:scale>
      <p:origin x="0" y="0"/>
    </p:cViewPr>
  </p:notesTextViewPr>
  <p:sorterViewPr>
    <p:cViewPr>
      <p:scale>
        <a:sx n="37" d="100"/>
        <a:sy n="37"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sideline comments are great if done well
work on transitions</p:text>
  </p:cm>
  <p:cm authorId="0" idx="2">
    <p:pos x="6000" y="100"/>
    <p:text>Shannon Benson for marketing stuff</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D71-E862-AD48-82C5-444BF6999B9F}" type="datetimeFigureOut">
              <a:rPr lang="en-US" smtClean="0"/>
              <a:t>8/4/16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295265-E76F-6949-9808-40D4D6CC952F}" type="slidenum">
              <a:rPr lang="en-US" smtClean="0"/>
              <a:t>‹#›</a:t>
            </a:fld>
            <a:endParaRPr lang="en-US"/>
          </a:p>
        </p:txBody>
      </p:sp>
    </p:spTree>
    <p:extLst>
      <p:ext uri="{BB962C8B-B14F-4D97-AF65-F5344CB8AC3E}">
        <p14:creationId xmlns:p14="http://schemas.microsoft.com/office/powerpoint/2010/main" val="726025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1251A-5BED-4754-A54E-5B9B85CDEED8}" type="datetimeFigureOut">
              <a:rPr lang="en-US" smtClean="0"/>
              <a:pPr/>
              <a:t>8/4/16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F07D8F-2101-4538-B4F2-6EE5F60E73D9}" type="slidenum">
              <a:rPr lang="en-US" smtClean="0"/>
              <a:pPr/>
              <a:t>‹#›</a:t>
            </a:fld>
            <a:endParaRPr lang="en-US"/>
          </a:p>
        </p:txBody>
      </p:sp>
    </p:spTree>
    <p:extLst>
      <p:ext uri="{BB962C8B-B14F-4D97-AF65-F5344CB8AC3E}">
        <p14:creationId xmlns:p14="http://schemas.microsoft.com/office/powerpoint/2010/main" val="3064211461"/>
      </p:ext>
    </p:extLst>
  </p:cSld>
  <p:clrMap bg1="lt1" tx1="dk1" bg2="lt2" tx2="dk2" accent1="accent1" accent2="accent2" accent3="accent3" accent4="accent4" accent5="accent5" accent6="accent6" hlink="hlink" folHlink="folHlink"/>
  <p:notesStyle>
    <a:lvl1pPr marL="0" algn="l" defTabSz="514259" rtl="0" eaLnBrk="1" latinLnBrk="0" hangingPunct="1">
      <a:defRPr sz="700" kern="1200">
        <a:solidFill>
          <a:schemeClr val="tx1"/>
        </a:solidFill>
        <a:latin typeface="+mn-lt"/>
        <a:ea typeface="+mn-ea"/>
        <a:cs typeface="+mn-cs"/>
      </a:defRPr>
    </a:lvl1pPr>
    <a:lvl2pPr marL="257129" algn="l" defTabSz="514259" rtl="0" eaLnBrk="1" latinLnBrk="0" hangingPunct="1">
      <a:defRPr sz="700" kern="1200">
        <a:solidFill>
          <a:schemeClr val="tx1"/>
        </a:solidFill>
        <a:latin typeface="+mn-lt"/>
        <a:ea typeface="+mn-ea"/>
        <a:cs typeface="+mn-cs"/>
      </a:defRPr>
    </a:lvl2pPr>
    <a:lvl3pPr marL="514259" algn="l" defTabSz="514259" rtl="0" eaLnBrk="1" latinLnBrk="0" hangingPunct="1">
      <a:defRPr sz="700" kern="1200">
        <a:solidFill>
          <a:schemeClr val="tx1"/>
        </a:solidFill>
        <a:latin typeface="+mn-lt"/>
        <a:ea typeface="+mn-ea"/>
        <a:cs typeface="+mn-cs"/>
      </a:defRPr>
    </a:lvl3pPr>
    <a:lvl4pPr marL="771388" algn="l" defTabSz="514259" rtl="0" eaLnBrk="1" latinLnBrk="0" hangingPunct="1">
      <a:defRPr sz="700" kern="1200">
        <a:solidFill>
          <a:schemeClr val="tx1"/>
        </a:solidFill>
        <a:latin typeface="+mn-lt"/>
        <a:ea typeface="+mn-ea"/>
        <a:cs typeface="+mn-cs"/>
      </a:defRPr>
    </a:lvl4pPr>
    <a:lvl5pPr marL="1028517" algn="l" defTabSz="514259" rtl="0" eaLnBrk="1" latinLnBrk="0" hangingPunct="1">
      <a:defRPr sz="700" kern="1200">
        <a:solidFill>
          <a:schemeClr val="tx1"/>
        </a:solidFill>
        <a:latin typeface="+mn-lt"/>
        <a:ea typeface="+mn-ea"/>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Speaker: Matt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Matt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Matt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Speaker: Matt</a:t>
            </a:r>
          </a:p>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Matt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Speaker: Matt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Matt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Travis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Travis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Travis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Speaker: Travis </a:t>
            </a:r>
          </a:p>
          <a:p>
            <a:pPr lvl="0">
              <a:spcBef>
                <a:spcPts val="0"/>
              </a:spcBef>
              <a:buNone/>
            </a:pPr>
            <a:endParaRPr>
              <a:solidFill>
                <a:schemeClr val="dk1"/>
              </a:solidFill>
            </a:endParaRPr>
          </a:p>
          <a:p>
            <a:pPr marL="257129" lvl="0" indent="-145369">
              <a:spcBef>
                <a:spcPts val="675"/>
              </a:spcBef>
              <a:buNone/>
            </a:pPr>
            <a:r>
              <a:rPr lang="en" sz="1900">
                <a:solidFill>
                  <a:schemeClr val="dk1"/>
                </a:solidFill>
                <a:latin typeface="Calibri"/>
                <a:ea typeface="Calibri"/>
                <a:cs typeface="Calibri"/>
                <a:sym typeface="Calibri"/>
              </a:rPr>
              <a:t>Splunk Architect for Defense Point Security performing Splunk Professional services.</a:t>
            </a:r>
          </a:p>
          <a:p>
            <a:pPr marL="257129" lvl="0" indent="-145369">
              <a:spcBef>
                <a:spcPts val="675"/>
              </a:spcBef>
              <a:buNone/>
            </a:pPr>
            <a:r>
              <a:rPr lang="en" sz="1900">
                <a:solidFill>
                  <a:schemeClr val="dk1"/>
                </a:solidFill>
                <a:latin typeface="Calibri"/>
                <a:ea typeface="Calibri"/>
                <a:cs typeface="Calibri"/>
                <a:sym typeface="Calibri"/>
              </a:rPr>
              <a:t>Began working with large data sets in 2008 working with satellite tag data deployed in large sharks by correlating atmospheric and oceanic data with coordinate data to predict animal migration patterns and reduce error of tag data.</a:t>
            </a:r>
          </a:p>
          <a:p>
            <a:pPr marL="257129" lvl="0" indent="-145369">
              <a:spcBef>
                <a:spcPts val="675"/>
              </a:spcBef>
              <a:buNone/>
            </a:pPr>
            <a:r>
              <a:rPr lang="en" sz="1900">
                <a:solidFill>
                  <a:schemeClr val="dk1"/>
                </a:solidFill>
                <a:latin typeface="Calibri"/>
                <a:ea typeface="Calibri"/>
                <a:cs typeface="Calibri"/>
                <a:sym typeface="Calibri"/>
              </a:rPr>
              <a:t>Previously performed work as a security analyst and engineer for a Fortune 100 equivalent privately owned rental car company.</a:t>
            </a:r>
          </a:p>
          <a:p>
            <a:pPr marL="257129" lvl="0" indent="-215219">
              <a:spcBef>
                <a:spcPts val="675"/>
              </a:spcBef>
              <a:buClr>
                <a:schemeClr val="dk1"/>
              </a:buClr>
              <a:buSzPct val="57894"/>
              <a:buFont typeface="Arial"/>
              <a:buNone/>
            </a:pPr>
            <a:r>
              <a:rPr lang="en" sz="1900">
                <a:solidFill>
                  <a:schemeClr val="dk1"/>
                </a:solidFill>
                <a:latin typeface="Calibri"/>
                <a:ea typeface="Calibri"/>
                <a:cs typeface="Calibri"/>
                <a:sym typeface="Calibri"/>
              </a:rPr>
              <a:t>I want to spread security knowledge to everyone as it is no longer your security team’s sole responsibility.  Everybody has a share in the success of your company's security program.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Clr>
                <a:schemeClr val="dk1"/>
              </a:buClr>
              <a:buSzPct val="100000"/>
              <a:buFont typeface="Arial"/>
              <a:buNone/>
            </a:pPr>
            <a:r>
              <a:rPr lang="en" sz="1100">
                <a:solidFill>
                  <a:schemeClr val="dk1"/>
                </a:solidFill>
              </a:rPr>
              <a:t>Speaker: Matt</a:t>
            </a:r>
          </a:p>
          <a:p>
            <a:pPr lvl="0" rtl="0">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100000"/>
              <a:buFont typeface="Arial"/>
              <a:buNone/>
            </a:pPr>
            <a:r>
              <a:rPr lang="en" sz="1100">
                <a:solidFill>
                  <a:schemeClr val="dk1"/>
                </a:solidFill>
              </a:rPr>
              <a:t>Speaker: Matt</a:t>
            </a:r>
          </a:p>
          <a:p>
            <a:pPr lvl="0" rtl="0">
              <a:spcBef>
                <a:spcPts val="0"/>
              </a:spcBef>
              <a:buNone/>
            </a:pPr>
            <a:endParaRP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Speaker: Travis and Matt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Clr>
                <a:schemeClr val="dk1"/>
              </a:buClr>
              <a:buSzPct val="100000"/>
              <a:buFont typeface="Arial"/>
              <a:buNone/>
            </a:pPr>
            <a:r>
              <a:rPr lang="en" sz="1100">
                <a:solidFill>
                  <a:schemeClr val="dk1"/>
                </a:solidFill>
              </a:rPr>
              <a:t>Speaker: Travis </a:t>
            </a: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Speaker: Travis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Speaker: Travis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Title">
    <p:spTree>
      <p:nvGrpSpPr>
        <p:cNvPr id="1" name=""/>
        <p:cNvGrpSpPr/>
        <p:nvPr/>
      </p:nvGrpSpPr>
      <p:grpSpPr>
        <a:xfrm>
          <a:off x="0" y="0"/>
          <a:ext cx="0" cy="0"/>
          <a:chOff x="0" y="0"/>
          <a:chExt cx="0" cy="0"/>
        </a:xfrm>
      </p:grpSpPr>
      <p:sp>
        <p:nvSpPr>
          <p:cNvPr id="12" name="TextBox 11"/>
          <p:cNvSpPr txBox="1"/>
          <p:nvPr userDrawn="1"/>
        </p:nvSpPr>
        <p:spPr>
          <a:xfrm>
            <a:off x="7614352" y="47360"/>
            <a:ext cx="1444417" cy="175039"/>
          </a:xfrm>
          <a:prstGeom prst="rect">
            <a:avLst/>
          </a:prstGeom>
          <a:noFill/>
        </p:spPr>
        <p:txBody>
          <a:bodyPr wrap="square" lIns="51426" tIns="25713" rIns="51426" bIns="25713" rtlCol="0">
            <a:spAutoFit/>
          </a:bodyPr>
          <a:lstStyle/>
          <a:p>
            <a:pPr algn="r"/>
            <a:r>
              <a:rPr lang="en-US" sz="800" dirty="0" smtClean="0">
                <a:solidFill>
                  <a:srgbClr val="FFFFFF"/>
                </a:solidFill>
              </a:rPr>
              <a:t>Copyright</a:t>
            </a:r>
            <a:r>
              <a:rPr lang="en-US" sz="800" baseline="0" dirty="0" smtClean="0">
                <a:solidFill>
                  <a:srgbClr val="FFFFFF"/>
                </a:solidFill>
              </a:rPr>
              <a:t> © 2016 </a:t>
            </a:r>
            <a:r>
              <a:rPr lang="en-US" sz="800" baseline="0" dirty="0" err="1" smtClean="0">
                <a:solidFill>
                  <a:srgbClr val="FFFFFF"/>
                </a:solidFill>
              </a:rPr>
              <a:t>Splunk</a:t>
            </a:r>
            <a:r>
              <a:rPr lang="en-US" sz="800" baseline="0" dirty="0" smtClean="0">
                <a:solidFill>
                  <a:srgbClr val="FFFFFF"/>
                </a:solidFill>
              </a:rPr>
              <a:t> Inc.</a:t>
            </a:r>
            <a:endParaRPr lang="en-US" sz="800"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4" y="-4560"/>
            <a:ext cx="9160208" cy="5152617"/>
          </a:xfrm>
          <a:prstGeom prst="rect">
            <a:avLst/>
          </a:prstGeom>
        </p:spPr>
      </p:pic>
      <p:sp>
        <p:nvSpPr>
          <p:cNvPr id="5" name="Title 8"/>
          <p:cNvSpPr>
            <a:spLocks noGrp="1"/>
          </p:cNvSpPr>
          <p:nvPr>
            <p:ph type="title"/>
          </p:nvPr>
        </p:nvSpPr>
        <p:spPr>
          <a:xfrm>
            <a:off x="471714" y="537562"/>
            <a:ext cx="3820878" cy="808674"/>
          </a:xfrm>
        </p:spPr>
        <p:txBody>
          <a:bodyPr>
            <a:noAutofit/>
          </a:bodyPr>
          <a:lstStyle>
            <a:lvl1pPr algn="l">
              <a:lnSpc>
                <a:spcPct val="80000"/>
              </a:lnSpc>
              <a:defRPr sz="3400">
                <a:solidFill>
                  <a:srgbClr val="FFFFFF"/>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ox - G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7"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Box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5"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lvl="0" defTabSz="514259"/>
            <a:endParaRPr lang="en-US" sz="1300" kern="0" noProof="0">
              <a:solidFill>
                <a:srgbClr val="FFFFFF"/>
              </a:solidFill>
              <a:latin typeface="Myriad Pro" charset="0"/>
              <a:sym typeface="Myriad Pro" charset="0"/>
            </a:endParaRPr>
          </a:p>
        </p:txBody>
      </p:sp>
      <p:sp>
        <p:nvSpPr>
          <p:cNvPr id="6"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393687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ox -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27CC8FC-DC84-4CE8-AADD-ED05D9A2A54F}" type="slidenum">
              <a:rPr lang="en-US" smtClean="0"/>
              <a:pPr/>
              <a:t>‹#›</a:t>
            </a:fld>
            <a:endParaRPr lang="en-US" dirty="0"/>
          </a:p>
        </p:txBody>
      </p:sp>
      <p:sp>
        <p:nvSpPr>
          <p:cNvPr id="4" name="AutoShape 2"/>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lvl="0" defTabSz="514259"/>
            <a:endParaRPr lang="en-US" sz="1000" kern="0" noProof="0">
              <a:solidFill>
                <a:sysClr val="windowText" lastClr="000000"/>
              </a:solidFill>
              <a:sym typeface="Myriad Pro" charset="0"/>
            </a:endParaRPr>
          </a:p>
        </p:txBody>
      </p:sp>
      <p:sp>
        <p:nvSpPr>
          <p:cNvPr id="5" name="Content Placeholder 2"/>
          <p:cNvSpPr>
            <a:spLocks noGrp="1"/>
          </p:cNvSpPr>
          <p:nvPr>
            <p:ph idx="13"/>
          </p:nvPr>
        </p:nvSpPr>
        <p:spPr>
          <a:xfrm>
            <a:off x="646278" y="1762130"/>
            <a:ext cx="7850592" cy="1707696"/>
          </a:xfrm>
        </p:spPr>
        <p:txBody>
          <a:bodyPr anchor="ctr">
            <a:noAutofit/>
          </a:bodyPr>
          <a:lstStyle>
            <a:lvl1pPr marL="0" indent="0" algn="ctr">
              <a:buFontTx/>
              <a:buNone/>
              <a:defRPr sz="3000">
                <a:solidFill>
                  <a:srgbClr val="FFFFFF"/>
                </a:solidFill>
              </a:defRPr>
            </a:lvl1pPr>
          </a:lstStyle>
          <a:p>
            <a:pPr lvl="0"/>
            <a:r>
              <a:rPr lang="en-US" smtClean="0"/>
              <a:t>Click to edit Master text styles</a:t>
            </a:r>
          </a:p>
        </p:txBody>
      </p:sp>
    </p:spTree>
    <p:extLst>
      <p:ext uri="{BB962C8B-B14F-4D97-AF65-F5344CB8AC3E}">
        <p14:creationId xmlns:p14="http://schemas.microsoft.com/office/powerpoint/2010/main" val="1826310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60 pt">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0" y="0"/>
            <a:ext cx="9144000" cy="819915"/>
          </a:xfrm>
          <a:prstGeom prst="rect">
            <a:avLst/>
          </a:prstGeom>
        </p:spPr>
        <p:txBody>
          <a:bodyPr>
            <a:normAutofit/>
          </a:bodyPr>
          <a:lstStyle>
            <a:lvl1pPr algn="ctr">
              <a:defRPr kumimoji="0" lang="en-US" sz="3400" b="0" i="0" u="none" strike="noStrike" cap="none" spc="0" normalizeH="0" baseline="0" dirty="0">
                <a:ln>
                  <a:noFill/>
                </a:ln>
                <a:solidFill>
                  <a:schemeClr val="tx1"/>
                </a:solidFill>
                <a:effectLst/>
                <a:uLnTx/>
                <a:uFillTx/>
              </a:defRPr>
            </a:lvl1pPr>
          </a:lstStyle>
          <a:p>
            <a:pPr lvl="0"/>
            <a:r>
              <a:rPr lang="en-US" smtClean="0"/>
              <a:t>Click to edit Master title style</a:t>
            </a:r>
            <a:endParaRPr lang="en-US" dirty="0"/>
          </a:p>
        </p:txBody>
      </p:sp>
      <p:sp>
        <p:nvSpPr>
          <p:cNvPr id="5" name="Slide Number Placeholder 5"/>
          <p:cNvSpPr>
            <a:spLocks noGrp="1"/>
          </p:cNvSpPr>
          <p:nvPr>
            <p:ph type="sldNum" sz="quarter" idx="12"/>
          </p:nvPr>
        </p:nvSpPr>
        <p:spPr bwMode="gray">
          <a:xfrm>
            <a:off x="4379699" y="4770882"/>
            <a:ext cx="385725" cy="257175"/>
          </a:xfrm>
        </p:spPr>
        <p:txBody>
          <a:bodyPr/>
          <a:lstStyle/>
          <a:p>
            <a:fld id="{027CC8FC-DC84-4CE8-AADD-ED05D9A2A54F}"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4" y="-4560"/>
            <a:ext cx="9160209" cy="5152618"/>
          </a:xfrm>
          <a:prstGeom prst="rect">
            <a:avLst/>
          </a:prstGeom>
        </p:spPr>
      </p:pic>
      <p:sp>
        <p:nvSpPr>
          <p:cNvPr id="2" name="TextBox 1"/>
          <p:cNvSpPr txBox="1"/>
          <p:nvPr userDrawn="1"/>
        </p:nvSpPr>
        <p:spPr>
          <a:xfrm>
            <a:off x="810526" y="885558"/>
            <a:ext cx="3203608" cy="675185"/>
          </a:xfrm>
          <a:prstGeom prst="rect">
            <a:avLst/>
          </a:prstGeom>
          <a:noFill/>
        </p:spPr>
        <p:txBody>
          <a:bodyPr wrap="square" lIns="51426" tIns="25713" rIns="51426" bIns="25713" rtlCol="0">
            <a:spAutoFit/>
          </a:bodyPr>
          <a:lstStyle/>
          <a:p>
            <a:r>
              <a:rPr lang="en-US" sz="4000" dirty="0" smtClean="0">
                <a:solidFill>
                  <a:srgbClr val="FFFFFF"/>
                </a:solidFill>
              </a:rPr>
              <a:t>THANK YOU</a:t>
            </a:r>
            <a:endParaRPr lang="en-US" sz="4000"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7" name="Shape 87"/>
          <p:cNvSpPr txBox="1">
            <a:spLocks noGrp="1"/>
          </p:cNvSpPr>
          <p:nvPr>
            <p:ph type="sldNum" idx="12"/>
          </p:nvPr>
        </p:nvSpPr>
        <p:spPr>
          <a:xfrm>
            <a:off x="8472457" y="4663216"/>
            <a:ext cx="548700" cy="393600"/>
          </a:xfrm>
          <a:prstGeom prst="rect">
            <a:avLst/>
          </a:prstGeom>
        </p:spPr>
        <p:txBody>
          <a:bodyPr lIns="81625" tIns="40800" rIns="81625" bIns="40800"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8747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4" y="-4560"/>
            <a:ext cx="9160209" cy="5152617"/>
          </a:xfrm>
          <a:prstGeom prst="rect">
            <a:avLst/>
          </a:prstGeom>
        </p:spPr>
      </p:pic>
      <p:sp>
        <p:nvSpPr>
          <p:cNvPr id="9" name="Title 8"/>
          <p:cNvSpPr>
            <a:spLocks noGrp="1"/>
          </p:cNvSpPr>
          <p:nvPr>
            <p:ph type="title"/>
          </p:nvPr>
        </p:nvSpPr>
        <p:spPr>
          <a:xfrm>
            <a:off x="471714" y="537562"/>
            <a:ext cx="3820878" cy="808674"/>
          </a:xfrm>
        </p:spPr>
        <p:txBody>
          <a:bodyPr>
            <a:noAutofit/>
          </a:bodyPr>
          <a:lstStyle>
            <a:lvl1pPr algn="l">
              <a:lnSpc>
                <a:spcPct val="80000"/>
              </a:lnSpc>
              <a:defRPr sz="3400">
                <a:solidFill>
                  <a:srgbClr val="FFFFFF"/>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rgbClr val="000000"/>
                </a:solidFill>
              </a:defRPr>
            </a:lvl1pPr>
            <a:lvl2pPr>
              <a:defRPr>
                <a:solidFill>
                  <a:srgbClr val="000000"/>
                </a:solidFill>
              </a:defRPr>
            </a:lvl2pPr>
            <a:lvl3pPr>
              <a:defRPr>
                <a:solidFill>
                  <a:schemeClr val="bg1"/>
                </a:solidFill>
              </a:defRPr>
            </a:lvl3pPr>
            <a:lvl4pPr>
              <a:defRPr>
                <a:solidFill>
                  <a:schemeClr val="bg1"/>
                </a:solidFill>
              </a:defRPr>
            </a:lvl4pPr>
            <a:lvl5pPr>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625886"/>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02734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8" name="Content Placeholder 2"/>
          <p:cNvSpPr>
            <a:spLocks noGrp="1"/>
          </p:cNvSpPr>
          <p:nvPr>
            <p:ph idx="1"/>
          </p:nvPr>
        </p:nvSpPr>
        <p:spPr bwMode="gray">
          <a:xfrm>
            <a:off x="457201" y="1313090"/>
            <a:ext cx="8229600" cy="3567283"/>
          </a:xfrm>
        </p:spPr>
        <p:txBody>
          <a:bodyPr/>
          <a:lstStyle>
            <a:lvl1pPr marL="257129" marR="0" indent="-257129" algn="l" defTabSz="816334" rtl="0" eaLnBrk="1" fontAlgn="auto" latinLnBrk="0" hangingPunct="1">
              <a:lnSpc>
                <a:spcPct val="100000"/>
              </a:lnSpc>
              <a:spcBef>
                <a:spcPts val="675"/>
              </a:spcBef>
              <a:spcAft>
                <a:spcPts val="0"/>
              </a:spcAft>
              <a:buClrTx/>
              <a:buSzPct val="80000"/>
              <a:buFontTx/>
              <a:buBlip>
                <a:blip r:embed="rId2"/>
              </a:buBlip>
              <a:tabLst/>
              <a:defRPr>
                <a:solidFill>
                  <a:schemeClr val="tx1"/>
                </a:solidFill>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a:solidFill>
                  <a:schemeClr val="bg1"/>
                </a:solidFill>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bg1"/>
                </a:solidFill>
              </a:defRPr>
            </a:lvl3pPr>
            <a:lvl4pPr marL="1028517" marR="0" indent="-306234" algn="l" defTabSz="816334" rtl="0" eaLnBrk="1" fontAlgn="auto" latinLnBrk="0" hangingPunct="1">
              <a:lnSpc>
                <a:spcPct val="100000"/>
              </a:lnSpc>
              <a:spcBef>
                <a:spcPts val="0"/>
              </a:spcBef>
              <a:spcAft>
                <a:spcPts val="0"/>
              </a:spcAft>
              <a:buClrTx/>
              <a:buSzTx/>
              <a:buFont typeface="Arial" pitchFamily="34" charset="0"/>
              <a:buChar char="–"/>
              <a:tabLst/>
              <a:defRPr>
                <a:solidFill>
                  <a:schemeClr val="bg1"/>
                </a:solidFill>
              </a:defRPr>
            </a:lvl4pPr>
            <a:lvl5pPr marL="1226721" marR="0" indent="-168741"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bg1"/>
                </a:solidFill>
              </a:defRPr>
            </a:lvl5p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Click to edit Master text styles</a:t>
            </a:r>
          </a:p>
          <a:p>
            <a:pPr marL="257129" marR="0" lvl="1"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Second level</a:t>
            </a:r>
          </a:p>
          <a:p>
            <a:pPr marL="257129" marR="0" lvl="2"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Third level</a:t>
            </a:r>
          </a:p>
          <a:p>
            <a:pPr marL="257129" marR="0" lvl="3"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Fourth level</a:t>
            </a:r>
          </a:p>
          <a:p>
            <a:pPr marL="257129" marR="0" lvl="4" indent="-257129" algn="l" defTabSz="816334" rtl="0" eaLnBrk="1" fontAlgn="auto" latinLnBrk="0" hangingPunct="1">
              <a:lnSpc>
                <a:spcPct val="100000"/>
              </a:lnSpc>
              <a:spcBef>
                <a:spcPts val="675"/>
              </a:spcBef>
              <a:spcAft>
                <a:spcPts val="0"/>
              </a:spcAft>
              <a:buClrTx/>
              <a:buSzPct val="80000"/>
              <a:buFontTx/>
              <a:buBlip>
                <a:blip r:embed="rId2"/>
              </a:buBlip>
              <a:tabLst/>
              <a:defRPr/>
            </a:pPr>
            <a:r>
              <a:rPr lang="en-US" smtClean="0"/>
              <a:t>Fifth level</a:t>
            </a:r>
            <a:endParaRPr lang="en-US" dirty="0" smtClean="0"/>
          </a:p>
        </p:txBody>
      </p:sp>
      <p:sp>
        <p:nvSpPr>
          <p:cNvPr id="9" name="Content Placeholder 8"/>
          <p:cNvSpPr>
            <a:spLocks noGrp="1"/>
          </p:cNvSpPr>
          <p:nvPr>
            <p:ph sz="quarter" idx="13"/>
          </p:nvPr>
        </p:nvSpPr>
        <p:spPr>
          <a:xfrm>
            <a:off x="0" y="785685"/>
            <a:ext cx="9144000" cy="479779"/>
          </a:xfrm>
        </p:spPr>
        <p:txBody>
          <a:bodyPr>
            <a:normAutofit/>
          </a:bodyPr>
          <a:lstStyle>
            <a:lvl1pPr algn="ctr">
              <a:buFontTx/>
              <a:buNone/>
              <a:defRPr sz="22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578258"/>
          </a:xfrm>
        </p:spPr>
        <p:txBody>
          <a:bodyPr anchor="t">
            <a:normAutofit/>
          </a:bodyPr>
          <a:lstStyle>
            <a:lvl1pPr marL="0" indent="0" algn="ctr">
              <a:spcBef>
                <a:spcPts val="0"/>
              </a:spcBef>
              <a:buNone/>
              <a:defRPr sz="22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579040"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7" name="Content Placeholder 2"/>
          <p:cNvSpPr>
            <a:spLocks noGrp="1"/>
          </p:cNvSpPr>
          <p:nvPr>
            <p:ph idx="14"/>
          </p:nvPr>
        </p:nvSpPr>
        <p:spPr>
          <a:xfrm>
            <a:off x="4572447"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5"/>
          </p:nvPr>
        </p:nvSpPr>
        <p:spPr>
          <a:xfrm>
            <a:off x="544025" y="1251901"/>
            <a:ext cx="3277375" cy="761957"/>
          </a:xfrm>
        </p:spPr>
        <p:txBody>
          <a:bodyPr>
            <a:noAutofit/>
          </a:bodyPr>
          <a:lstStyle>
            <a:lvl1pPr marL="0" indent="0">
              <a:buFontTx/>
              <a:buNone/>
              <a:defRPr sz="2200"/>
            </a:lvl1pPr>
          </a:lstStyle>
          <a:p>
            <a:pPr lvl="0"/>
            <a:r>
              <a:rPr lang="en-US" smtClean="0"/>
              <a:t>Click to edit Master text styles</a:t>
            </a:r>
          </a:p>
        </p:txBody>
      </p:sp>
      <p:sp>
        <p:nvSpPr>
          <p:cNvPr id="9" name="Content Placeholder 2"/>
          <p:cNvSpPr>
            <a:spLocks noGrp="1"/>
          </p:cNvSpPr>
          <p:nvPr>
            <p:ph idx="16"/>
          </p:nvPr>
        </p:nvSpPr>
        <p:spPr>
          <a:xfrm>
            <a:off x="537432" y="1971003"/>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399714" y="911722"/>
            <a:ext cx="8134777" cy="544142"/>
          </a:xfrm>
        </p:spPr>
        <p:txBody>
          <a:bodyPr>
            <a:norm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03224" y="1392699"/>
            <a:ext cx="3746569" cy="3394472"/>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675260" y="911722"/>
            <a:ext cx="3964156" cy="761957"/>
          </a:xfrm>
        </p:spPr>
        <p:txBody>
          <a:bodyPr>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4"/>
          </p:nvPr>
        </p:nvSpPr>
        <p:spPr>
          <a:xfrm>
            <a:off x="4668667" y="1630824"/>
            <a:ext cx="3746569" cy="2886748"/>
          </a:xfrm>
        </p:spPr>
        <p:txBody>
          <a:bodyPr/>
          <a:lstStyle>
            <a:lvl1pPr>
              <a:spcBef>
                <a:spcPts val="337"/>
              </a:spcBef>
              <a:buClr>
                <a:schemeClr val="accent4"/>
              </a:buClr>
              <a:buSzPct val="91000"/>
              <a:buFont typeface="Lucida Grande"/>
              <a:buChar char="•"/>
              <a:defRPr sz="1800"/>
            </a:lvl1pPr>
            <a:lvl2pPr>
              <a:spcBef>
                <a:spcPts val="0"/>
              </a:spcBef>
              <a:defRPr sz="1600"/>
            </a:lvl2pPr>
            <a:lvl3pPr>
              <a:spcBef>
                <a:spcPts val="0"/>
              </a:spcBef>
              <a:defRPr sz="1500"/>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0" y="10287"/>
            <a:ext cx="9144000" cy="857250"/>
          </a:xfrm>
          <a:prstGeom prst="rect">
            <a:avLst/>
          </a:prstGeom>
        </p:spPr>
        <p:txBody>
          <a:bodyPr vert="horz" lIns="81633" tIns="40817" rIns="81633" bIns="408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1" y="1082278"/>
            <a:ext cx="8229600" cy="3394472"/>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r>
              <a:rPr lang="en-US" dirty="0" smtClean="0"/>
              <a:t>Click to edit Master text styles</a:t>
            </a:r>
          </a:p>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r>
              <a:rPr lang="en-US" dirty="0" smtClean="0"/>
              <a:t>Click to edit Master text styles</a:t>
            </a:r>
          </a:p>
          <a:p>
            <a:pPr marL="543722" marR="0" lvl="1" indent="-286592" algn="l" defTabSz="816334" rtl="0" eaLnBrk="1" fontAlgn="auto" latinLnBrk="0" hangingPunct="1">
              <a:lnSpc>
                <a:spcPct val="100000"/>
              </a:lnSpc>
              <a:spcBef>
                <a:spcPts val="0"/>
              </a:spcBef>
              <a:spcAft>
                <a:spcPts val="0"/>
              </a:spcAft>
              <a:buClrTx/>
              <a:buSzTx/>
              <a:buFont typeface="Calibri" pitchFamily="34" charset="0"/>
              <a:buChar char="–"/>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Second level</a:t>
            </a:r>
          </a:p>
          <a:p>
            <a:pPr marL="712462" marR="0" lvl="2"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1900" b="0" i="0" u="none" strike="noStrike" kern="1200" cap="none" spc="0" normalizeH="0" baseline="0" noProof="0" dirty="0" smtClean="0">
                <a:ln>
                  <a:noFill/>
                </a:ln>
                <a:solidFill>
                  <a:schemeClr val="tx1"/>
                </a:solidFill>
                <a:effectLst/>
                <a:uLnTx/>
                <a:uFillTx/>
                <a:latin typeface="+mn-lt"/>
                <a:ea typeface="+mn-ea"/>
                <a:cs typeface="+mn-cs"/>
              </a:rPr>
              <a:t>Third level</a:t>
            </a:r>
          </a:p>
          <a:p>
            <a:pPr marL="1028517" marR="0" lvl="3" indent="-306234" algn="l" defTabSz="816334" rtl="0" eaLnBrk="1" fontAlgn="auto" latinLnBrk="0" hangingPunct="1">
              <a:lnSpc>
                <a:spcPct val="100000"/>
              </a:lnSpc>
              <a:spcBef>
                <a:spcPts val="0"/>
              </a:spcBef>
              <a:spcAft>
                <a:spcPts val="0"/>
              </a:spcAft>
              <a:buClrTx/>
              <a:buSzTx/>
              <a:buFont typeface="Arial" pitchFamily="34" charset="0"/>
              <a:buChar char="–"/>
              <a:tabLst/>
              <a:defRPr/>
            </a:pPr>
            <a:r>
              <a:rPr kumimoji="0" lang="en-US" sz="1700" b="0" i="0" u="none" strike="noStrike" kern="1200" cap="none" spc="0" normalizeH="0" baseline="0" noProof="0" dirty="0" smtClean="0">
                <a:ln>
                  <a:noFill/>
                </a:ln>
                <a:solidFill>
                  <a:schemeClr val="tx1"/>
                </a:solidFill>
                <a:effectLst/>
                <a:uLnTx/>
                <a:uFillTx/>
                <a:latin typeface="+mn-lt"/>
                <a:ea typeface="+mn-ea"/>
                <a:cs typeface="+mn-cs"/>
              </a:rPr>
              <a:t>Fourth level</a:t>
            </a:r>
          </a:p>
        </p:txBody>
      </p:sp>
      <p:sp>
        <p:nvSpPr>
          <p:cNvPr id="6" name="Slide Number Placeholder 5"/>
          <p:cNvSpPr>
            <a:spLocks noGrp="1"/>
          </p:cNvSpPr>
          <p:nvPr>
            <p:ph type="sldNum" sz="quarter" idx="4"/>
          </p:nvPr>
        </p:nvSpPr>
        <p:spPr bwMode="gray">
          <a:xfrm>
            <a:off x="4379699" y="4770882"/>
            <a:ext cx="385725" cy="257175"/>
          </a:xfrm>
          <a:prstGeom prst="rect">
            <a:avLst/>
          </a:prstGeom>
        </p:spPr>
        <p:txBody>
          <a:bodyPr vert="horz" lIns="81633" tIns="40817" rIns="81633" bIns="40817" rtlCol="0" anchor="ctr"/>
          <a:lstStyle>
            <a:lvl1pPr algn="ctr">
              <a:defRPr sz="1100">
                <a:solidFill>
                  <a:schemeClr val="bg1"/>
                </a:solidFill>
              </a:defRPr>
            </a:lvl1pPr>
          </a:lstStyle>
          <a:p>
            <a:fld id="{027CC8FC-DC84-4CE8-AADD-ED05D9A2A54F}" type="slidenum">
              <a:rPr lang="en-US" smtClean="0"/>
              <a:pPr/>
              <a:t>‹#›</a:t>
            </a:fld>
            <a:endParaRPr lang="en-US" dirty="0"/>
          </a:p>
        </p:txBody>
      </p:sp>
      <p:sp>
        <p:nvSpPr>
          <p:cNvPr id="10" name="Text Placeholder 2"/>
          <p:cNvSpPr txBox="1">
            <a:spLocks/>
          </p:cNvSpPr>
          <p:nvPr/>
        </p:nvSpPr>
        <p:spPr bwMode="gray">
          <a:xfrm>
            <a:off x="457201" y="1211546"/>
            <a:ext cx="8229600" cy="387294"/>
          </a:xfrm>
          <a:prstGeom prst="rect">
            <a:avLst/>
          </a:prstGeom>
        </p:spPr>
        <p:txBody>
          <a:bodyPr vert="horz" lIns="81633" tIns="40817" rIns="81633" bIns="40817" rtlCol="0">
            <a:normAutofit/>
          </a:bodyPr>
          <a:lstStyle/>
          <a:p>
            <a:pPr marL="257129" marR="0" lvl="0" indent="-257129" algn="l" defTabSz="816334" rtl="0" eaLnBrk="1" fontAlgn="auto" latinLnBrk="0" hangingPunct="1">
              <a:lnSpc>
                <a:spcPct val="100000"/>
              </a:lnSpc>
              <a:spcBef>
                <a:spcPts val="675"/>
              </a:spcBef>
              <a:spcAft>
                <a:spcPts val="0"/>
              </a:spcAft>
              <a:buClrTx/>
              <a:buSzPct val="80000"/>
              <a:buFontTx/>
              <a:buBlip>
                <a:blip r:embed="rId18"/>
              </a:buBlip>
              <a:tabLst/>
              <a:defRPr/>
            </a:pPr>
            <a:endParaRPr kumimoji="0" lang="en-US" sz="17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714875"/>
            <a:ext cx="9144000" cy="428625"/>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1" r:id="rId2"/>
    <p:sldLayoutId id="2147483680" r:id="rId3"/>
    <p:sldLayoutId id="2147483649" r:id="rId4"/>
    <p:sldLayoutId id="2147483650" r:id="rId5"/>
    <p:sldLayoutId id="2147483690" r:id="rId6"/>
    <p:sldLayoutId id="2147483687" r:id="rId7"/>
    <p:sldLayoutId id="2147483682" r:id="rId8"/>
    <p:sldLayoutId id="2147483686" r:id="rId9"/>
    <p:sldLayoutId id="2147483691" r:id="rId10"/>
    <p:sldLayoutId id="2147483699" r:id="rId11"/>
    <p:sldLayoutId id="2147483700" r:id="rId12"/>
    <p:sldLayoutId id="2147483654" r:id="rId13"/>
    <p:sldLayoutId id="2147483694" r:id="rId14"/>
    <p:sldLayoutId id="2147483697" r:id="rId15"/>
    <p:sldLayoutId id="2147483701" r:id="rId16"/>
  </p:sldLayoutIdLst>
  <p:timing>
    <p:tnLst>
      <p:par>
        <p:cTn xmlns:p14="http://schemas.microsoft.com/office/powerpoint/2010/main" id="1" dur="indefinite" restart="never" nodeType="tmRoot"/>
      </p:par>
    </p:tnLst>
  </p:timing>
  <p:hf hdr="0" dt="0"/>
  <p:txStyles>
    <p:titleStyle>
      <a:lvl1pPr algn="ctr" defTabSz="816334" rtl="0" eaLnBrk="1" latinLnBrk="0" hangingPunct="1">
        <a:spcBef>
          <a:spcPct val="0"/>
        </a:spcBef>
        <a:buNone/>
        <a:defRPr sz="3700" kern="1200">
          <a:solidFill>
            <a:srgbClr val="000000"/>
          </a:solidFill>
          <a:latin typeface="+mj-lt"/>
          <a:ea typeface="+mj-ea"/>
          <a:cs typeface="+mj-cs"/>
        </a:defRPr>
      </a:lvl1pPr>
    </p:titleStyle>
    <p:bodyStyle>
      <a:lvl1pPr marL="257129" marR="0" indent="-257129" algn="l" defTabSz="816334" rtl="0" eaLnBrk="1" fontAlgn="auto" latinLnBrk="0" hangingPunct="1">
        <a:lnSpc>
          <a:spcPct val="100000"/>
        </a:lnSpc>
        <a:spcBef>
          <a:spcPts val="675"/>
        </a:spcBef>
        <a:spcAft>
          <a:spcPts val="0"/>
        </a:spcAft>
        <a:buClrTx/>
        <a:buSzPct val="80000"/>
        <a:buFont typeface="Arial"/>
        <a:buChar char="•"/>
        <a:tabLst/>
        <a:defRPr sz="2200" kern="1200">
          <a:solidFill>
            <a:schemeClr val="tx1"/>
          </a:solidFill>
          <a:latin typeface="+mn-lt"/>
          <a:ea typeface="+mn-ea"/>
          <a:cs typeface="+mn-cs"/>
        </a:defRPr>
      </a:lvl1pPr>
      <a:lvl2pPr marL="543722" marR="0" indent="-286592" algn="l" defTabSz="816334" rtl="0" eaLnBrk="1" fontAlgn="auto" latinLnBrk="0" hangingPunct="1">
        <a:lnSpc>
          <a:spcPct val="100000"/>
        </a:lnSpc>
        <a:spcBef>
          <a:spcPts val="0"/>
        </a:spcBef>
        <a:spcAft>
          <a:spcPts val="0"/>
        </a:spcAft>
        <a:buClrTx/>
        <a:buSzTx/>
        <a:buFont typeface="Calibri" pitchFamily="34" charset="0"/>
        <a:buChar char="–"/>
        <a:tabLst/>
        <a:defRPr sz="1900" kern="1200">
          <a:solidFill>
            <a:schemeClr val="tx1"/>
          </a:solidFill>
          <a:latin typeface="+mn-lt"/>
          <a:ea typeface="+mn-ea"/>
          <a:cs typeface="+mn-cs"/>
        </a:defRPr>
      </a:lvl2pPr>
      <a:lvl3pPr marL="712462" marR="0" indent="-158920" algn="l" defTabSz="81633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kern="1200">
          <a:solidFill>
            <a:schemeClr val="tx1"/>
          </a:solidFill>
          <a:latin typeface="+mn-lt"/>
          <a:ea typeface="+mn-ea"/>
          <a:cs typeface="+mn-cs"/>
        </a:defRPr>
      </a:lvl3pPr>
      <a:lvl4pPr marL="925665" marR="0" indent="-205703" algn="l" defTabSz="816334"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mn-lt"/>
          <a:ea typeface="+mn-ea"/>
          <a:cs typeface="+mn-cs"/>
        </a:defRPr>
      </a:lvl4pPr>
      <a:lvl5pPr marL="714819" marR="0" indent="-66854" algn="l" defTabSz="816334" rtl="0" eaLnBrk="1" fontAlgn="auto" latinLnBrk="0" hangingPunct="1">
        <a:lnSpc>
          <a:spcPct val="100000"/>
        </a:lnSpc>
        <a:spcBef>
          <a:spcPts val="0"/>
        </a:spcBef>
        <a:spcAft>
          <a:spcPts val="0"/>
        </a:spcAft>
        <a:buClr>
          <a:srgbClr val="7F7F7F"/>
        </a:buClr>
        <a:buSzTx/>
        <a:buFont typeface="Wingdings 3" pitchFamily="18" charset="2"/>
        <a:buChar char="ê"/>
        <a:tabLst/>
        <a:defRPr sz="1600" kern="1200">
          <a:solidFill>
            <a:schemeClr val="tx1"/>
          </a:solidFill>
          <a:latin typeface="+mn-lt"/>
          <a:ea typeface="+mn-ea"/>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github.com/MattUebel/splunk_UF_harde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conf.splunk.com/session/2015/conf2015_DWaddle_DefensePointSecurity_deploying_SplunkSSLBestPractices.pdf" TargetMode="External"/><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attUebel/splunk_UF_hardening" TargetMode="External"/><Relationship Id="rId4" Type="http://schemas.openxmlformats.org/officeDocument/2006/relationships/hyperlink" Target="https://answers.splunk.com/answers/240717/how-to-get-splunk-user-to-read-root-user-owned-fil.html" TargetMode="External"/><Relationship Id="rId5" Type="http://schemas.openxmlformats.org/officeDocument/2006/relationships/hyperlink" Target="https://splunkbase.splunk.com/app/2722/" TargetMode="External"/><Relationship Id="rId6" Type="http://schemas.openxmlformats.org/officeDocument/2006/relationships/hyperlink" Target="https://answers.splunk.com/" TargetMode="External"/><Relationship Id="rId7" Type="http://schemas.openxmlformats.org/officeDocument/2006/relationships/hyperlink" Target="https://splunk-usergroups.slack.com/" TargetMode="External"/><Relationship Id="rId8" Type="http://schemas.openxmlformats.org/officeDocument/2006/relationships/hyperlink" Target="http://splunk402.com/chat/" TargetMode="External"/><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p:nvPr/>
        </p:nvSpPr>
        <p:spPr>
          <a:xfrm>
            <a:off x="457199" y="1936812"/>
            <a:ext cx="5413800" cy="820500"/>
          </a:xfrm>
          <a:prstGeom prst="rect">
            <a:avLst/>
          </a:prstGeom>
          <a:noFill/>
          <a:ln>
            <a:noFill/>
          </a:ln>
        </p:spPr>
        <p:txBody>
          <a:bodyPr lIns="51425" tIns="25700" rIns="51425" bIns="25700" anchor="t" anchorCtr="0">
            <a:noAutofit/>
          </a:bodyPr>
          <a:lstStyle/>
          <a:p>
            <a:pPr marL="0" marR="0" lvl="0" indent="0" algn="l" rtl="0">
              <a:spcBef>
                <a:spcPts val="0"/>
              </a:spcBef>
              <a:spcAft>
                <a:spcPts val="0"/>
              </a:spcAft>
              <a:buClr>
                <a:srgbClr val="FFFFFF"/>
              </a:buClr>
              <a:buSzPct val="25000"/>
              <a:buFont typeface="Calibri"/>
              <a:buNone/>
            </a:pPr>
            <a:r>
              <a:rPr lang="en" sz="2500">
                <a:solidFill>
                  <a:srgbClr val="FFFFFF"/>
                </a:solidFill>
                <a:latin typeface="Calibri"/>
                <a:ea typeface="Calibri"/>
                <a:cs typeface="Calibri"/>
                <a:sym typeface="Calibri"/>
              </a:rPr>
              <a:t>Travis Holland &amp; </a:t>
            </a:r>
            <a:r>
              <a:rPr lang="en" sz="2500">
                <a:solidFill>
                  <a:schemeClr val="lt1"/>
                </a:solidFill>
                <a:latin typeface="Calibri"/>
                <a:ea typeface="Calibri"/>
                <a:cs typeface="Calibri"/>
                <a:sym typeface="Calibri"/>
              </a:rPr>
              <a:t>Matt Uebel</a:t>
            </a:r>
          </a:p>
          <a:p>
            <a:pPr marL="0" marR="0" lvl="0" indent="0" algn="l" rtl="0">
              <a:spcBef>
                <a:spcPts val="400"/>
              </a:spcBef>
              <a:buClr>
                <a:srgbClr val="FFFFFF"/>
              </a:buClr>
              <a:buSzPct val="25000"/>
              <a:buFont typeface="Calibri"/>
              <a:buNone/>
            </a:pPr>
            <a:r>
              <a:rPr lang="en" sz="2000">
                <a:solidFill>
                  <a:srgbClr val="FFFFFF"/>
                </a:solidFill>
                <a:latin typeface="Calibri"/>
                <a:ea typeface="Calibri"/>
                <a:cs typeface="Calibri"/>
                <a:sym typeface="Calibri"/>
              </a:rPr>
              <a:t>Security Engineer, Defense Point Security</a:t>
            </a:r>
          </a:p>
        </p:txBody>
      </p:sp>
      <p:sp>
        <p:nvSpPr>
          <p:cNvPr id="93" name="Shape 93"/>
          <p:cNvSpPr txBox="1">
            <a:spLocks noGrp="1"/>
          </p:cNvSpPr>
          <p:nvPr>
            <p:ph type="title"/>
          </p:nvPr>
        </p:nvSpPr>
        <p:spPr>
          <a:xfrm>
            <a:off x="457200" y="357625"/>
            <a:ext cx="7786800" cy="1388400"/>
          </a:xfrm>
          <a:prstGeom prst="rect">
            <a:avLst/>
          </a:prstGeom>
          <a:noFill/>
          <a:ln>
            <a:noFill/>
          </a:ln>
        </p:spPr>
        <p:txBody>
          <a:bodyPr lIns="81625" tIns="40800" rIns="81625" bIns="40800" anchor="ctr" anchorCtr="0">
            <a:noAutofit/>
          </a:bodyPr>
          <a:lstStyle/>
          <a:p>
            <a:pPr marL="0" marR="0" lvl="0" indent="0" algn="l" rtl="0">
              <a:lnSpc>
                <a:spcPct val="80000"/>
              </a:lnSpc>
              <a:spcBef>
                <a:spcPts val="0"/>
              </a:spcBef>
              <a:buClr>
                <a:srgbClr val="FFFFFF"/>
              </a:buClr>
              <a:buSzPct val="25000"/>
              <a:buFont typeface="Calibri"/>
              <a:buNone/>
            </a:pPr>
            <a:r>
              <a:rPr lang="en"/>
              <a:t>Universal Forwarder Security: Don’t input more than data into your Splunk Environment</a:t>
            </a:r>
          </a:p>
        </p:txBody>
      </p:sp>
    </p:spTree>
    <p:extLst>
      <p:ext uri="{BB962C8B-B14F-4D97-AF65-F5344CB8AC3E}">
        <p14:creationId xmlns:p14="http://schemas.microsoft.com/office/powerpoint/2010/main" val="2177219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The UF Deployment Plan</a:t>
            </a:r>
          </a:p>
        </p:txBody>
      </p:sp>
      <p:sp>
        <p:nvSpPr>
          <p:cNvPr id="173" name="Shape 17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a:spcBef>
                <a:spcPts val="0"/>
              </a:spcBef>
            </a:pPr>
            <a:r>
              <a:rPr lang="en"/>
              <a:t>Usually simply “yum/apt-get install splunkforwarder” all the things</a:t>
            </a:r>
          </a:p>
          <a:p>
            <a:pPr marL="457200" lvl="0" indent="-228600">
              <a:spcBef>
                <a:spcPts val="0"/>
              </a:spcBef>
            </a:pPr>
            <a:r>
              <a:rPr lang="en"/>
              <a:t>Much more can be done</a:t>
            </a:r>
          </a:p>
        </p:txBody>
      </p:sp>
      <p:pic>
        <p:nvPicPr>
          <p:cNvPr id="174" name="Shape 174" descr="justpushitout.png"/>
          <p:cNvPicPr preferRelativeResize="0"/>
          <p:nvPr/>
        </p:nvPicPr>
        <p:blipFill>
          <a:blip r:embed="rId3">
            <a:alphaModFix/>
          </a:blip>
          <a:stretch>
            <a:fillRect/>
          </a:stretch>
        </p:blipFill>
        <p:spPr>
          <a:xfrm>
            <a:off x="5141421" y="1981350"/>
            <a:ext cx="3213675" cy="2587525"/>
          </a:xfrm>
          <a:prstGeom prst="rect">
            <a:avLst/>
          </a:prstGeom>
          <a:noFill/>
          <a:ln>
            <a:noFill/>
          </a:ln>
        </p:spPr>
      </p:pic>
    </p:spTree>
    <p:extLst>
      <p:ext uri="{BB962C8B-B14F-4D97-AF65-F5344CB8AC3E}">
        <p14:creationId xmlns:p14="http://schemas.microsoft.com/office/powerpoint/2010/main" val="1890446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graphicFrame>
        <p:nvGraphicFramePr>
          <p:cNvPr id="180" name="Shape 180"/>
          <p:cNvGraphicFramePr/>
          <p:nvPr>
            <p:extLst>
              <p:ext uri="{D42A27DB-BD31-4B8C-83A1-F6EECF244321}">
                <p14:modId xmlns:p14="http://schemas.microsoft.com/office/powerpoint/2010/main" val="3350409485"/>
              </p:ext>
            </p:extLst>
          </p:nvPr>
        </p:nvGraphicFramePr>
        <p:xfrm>
          <a:off x="2349128" y="1072625"/>
          <a:ext cx="4376158" cy="3540597"/>
        </p:xfrm>
        <a:graphic>
          <a:graphicData uri="http://schemas.openxmlformats.org/drawingml/2006/table">
            <a:tbl>
              <a:tblPr>
                <a:noFill/>
              </a:tblPr>
              <a:tblGrid>
                <a:gridCol w="3631932"/>
                <a:gridCol w="744226"/>
              </a:tblGrid>
              <a:tr h="571983">
                <a:tc>
                  <a:txBody>
                    <a:bodyPr/>
                    <a:lstStyle/>
                    <a:p>
                      <a:pPr marL="257129" lvl="0" indent="-145369" rtl="0">
                        <a:spcBef>
                          <a:spcPts val="675"/>
                        </a:spcBef>
                        <a:buNone/>
                      </a:pPr>
                      <a:r>
                        <a:rPr lang="en" sz="2200" dirty="0">
                          <a:solidFill>
                            <a:schemeClr val="dk1"/>
                          </a:solidFill>
                          <a:latin typeface="Calibri"/>
                          <a:ea typeface="Calibri"/>
                          <a:cs typeface="Calibri"/>
                          <a:sym typeface="Calibri"/>
                        </a:rPr>
                        <a:t>User </a:t>
                      </a:r>
                      <a:r>
                        <a:rPr lang="en" sz="2200" dirty="0" smtClean="0">
                          <a:solidFill>
                            <a:schemeClr val="dk1"/>
                          </a:solidFill>
                          <a:latin typeface="Calibri"/>
                          <a:ea typeface="Calibri"/>
                          <a:cs typeface="Calibri"/>
                          <a:sym typeface="Calibri"/>
                        </a:rPr>
                        <a:t>Account</a:t>
                      </a:r>
                      <a:endParaRPr lang="en" sz="2200" dirty="0">
                        <a:solidFill>
                          <a:schemeClr val="dk1"/>
                        </a:solidFill>
                        <a:latin typeface="Calibri"/>
                        <a:ea typeface="Calibri"/>
                        <a:cs typeface="Calibri"/>
                        <a:sym typeface="Calibri"/>
                      </a:endParaRP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71983">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71983">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71983">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12906">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39759">
                <a:tc>
                  <a:txBody>
                    <a:bodyPr/>
                    <a:lstStyle/>
                    <a:p>
                      <a:pPr marL="257129" lvl="0" indent="-145369" rtl="0">
                        <a:spcBef>
                          <a:spcPts val="675"/>
                        </a:spcBef>
                        <a:buNone/>
                      </a:pPr>
                      <a:r>
                        <a:rPr lang="en" sz="2200" dirty="0">
                          <a:solidFill>
                            <a:schemeClr val="dk1"/>
                          </a:solidFill>
                          <a:latin typeface="Calibri"/>
                          <a:ea typeface="Calibri"/>
                          <a:cs typeface="Calibri"/>
                          <a:sym typeface="Calibri"/>
                        </a:rPr>
                        <a:t>SSL Certificates</a:t>
                      </a:r>
                    </a:p>
                  </a:txBody>
                  <a:tcPr marL="91425" marR="91425" marT="91425" marB="91425">
                    <a:solidFill>
                      <a:srgbClr val="FF99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FF9900"/>
                    </a:solidFill>
                  </a:tcPr>
                </a:tc>
              </a:tr>
            </a:tbl>
          </a:graphicData>
        </a:graphic>
      </p:graphicFrame>
      <p:pic>
        <p:nvPicPr>
          <p:cNvPr id="181" name="Shape 181"/>
          <p:cNvPicPr preferRelativeResize="0"/>
          <p:nvPr/>
        </p:nvPicPr>
        <p:blipFill>
          <a:blip r:embed="rId3">
            <a:alphaModFix/>
          </a:blip>
          <a:stretch>
            <a:fillRect/>
          </a:stretch>
        </p:blipFill>
        <p:spPr>
          <a:xfrm>
            <a:off x="6074650" y="1707824"/>
            <a:ext cx="487175" cy="487175"/>
          </a:xfrm>
          <a:prstGeom prst="rect">
            <a:avLst/>
          </a:prstGeom>
          <a:noFill/>
          <a:ln>
            <a:noFill/>
          </a:ln>
        </p:spPr>
      </p:pic>
      <p:pic>
        <p:nvPicPr>
          <p:cNvPr id="182" name="Shape 182"/>
          <p:cNvPicPr preferRelativeResize="0"/>
          <p:nvPr/>
        </p:nvPicPr>
        <p:blipFill>
          <a:blip r:embed="rId3">
            <a:alphaModFix/>
          </a:blip>
          <a:stretch>
            <a:fillRect/>
          </a:stretch>
        </p:blipFill>
        <p:spPr>
          <a:xfrm>
            <a:off x="6074650" y="2312399"/>
            <a:ext cx="487175" cy="487175"/>
          </a:xfrm>
          <a:prstGeom prst="rect">
            <a:avLst/>
          </a:prstGeom>
          <a:noFill/>
          <a:ln>
            <a:noFill/>
          </a:ln>
        </p:spPr>
      </p:pic>
      <p:pic>
        <p:nvPicPr>
          <p:cNvPr id="183" name="Shape 183"/>
          <p:cNvPicPr preferRelativeResize="0"/>
          <p:nvPr/>
        </p:nvPicPr>
        <p:blipFill>
          <a:blip r:embed="rId3">
            <a:alphaModFix/>
          </a:blip>
          <a:stretch>
            <a:fillRect/>
          </a:stretch>
        </p:blipFill>
        <p:spPr>
          <a:xfrm>
            <a:off x="6074650" y="2916974"/>
            <a:ext cx="487175" cy="487175"/>
          </a:xfrm>
          <a:prstGeom prst="rect">
            <a:avLst/>
          </a:prstGeom>
          <a:noFill/>
          <a:ln>
            <a:noFill/>
          </a:ln>
        </p:spPr>
      </p:pic>
      <p:pic>
        <p:nvPicPr>
          <p:cNvPr id="184" name="Shape 184"/>
          <p:cNvPicPr preferRelativeResize="0"/>
          <p:nvPr/>
        </p:nvPicPr>
        <p:blipFill>
          <a:blip r:embed="rId3">
            <a:alphaModFix/>
          </a:blip>
          <a:stretch>
            <a:fillRect/>
          </a:stretch>
        </p:blipFill>
        <p:spPr>
          <a:xfrm>
            <a:off x="6074650" y="3521549"/>
            <a:ext cx="487175" cy="487175"/>
          </a:xfrm>
          <a:prstGeom prst="rect">
            <a:avLst/>
          </a:prstGeom>
          <a:noFill/>
          <a:ln>
            <a:noFill/>
          </a:ln>
        </p:spPr>
      </p:pic>
      <p:pic>
        <p:nvPicPr>
          <p:cNvPr id="185" name="Shape 185"/>
          <p:cNvPicPr preferRelativeResize="0"/>
          <p:nvPr/>
        </p:nvPicPr>
        <p:blipFill>
          <a:blip r:embed="rId3">
            <a:alphaModFix/>
          </a:blip>
          <a:stretch>
            <a:fillRect/>
          </a:stretch>
        </p:blipFill>
        <p:spPr>
          <a:xfrm>
            <a:off x="6074650" y="4094249"/>
            <a:ext cx="487175" cy="487175"/>
          </a:xfrm>
          <a:prstGeom prst="rect">
            <a:avLst/>
          </a:prstGeom>
          <a:noFill/>
          <a:ln>
            <a:noFill/>
          </a:ln>
        </p:spPr>
      </p:pic>
      <p:pic>
        <p:nvPicPr>
          <p:cNvPr id="186" name="Shape 186"/>
          <p:cNvPicPr preferRelativeResize="0"/>
          <p:nvPr/>
        </p:nvPicPr>
        <p:blipFill>
          <a:blip r:embed="rId3">
            <a:alphaModFix/>
          </a:blip>
          <a:stretch>
            <a:fillRect/>
          </a:stretch>
        </p:blipFill>
        <p:spPr>
          <a:xfrm>
            <a:off x="6074650" y="1119187"/>
            <a:ext cx="487175" cy="487175"/>
          </a:xfrm>
          <a:prstGeom prst="rect">
            <a:avLst/>
          </a:prstGeom>
          <a:noFill/>
          <a:ln>
            <a:noFill/>
          </a:ln>
        </p:spPr>
      </p:pic>
    </p:spTree>
    <p:extLst>
      <p:ext uri="{BB962C8B-B14F-4D97-AF65-F5344CB8AC3E}">
        <p14:creationId xmlns:p14="http://schemas.microsoft.com/office/powerpoint/2010/main" val="256427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0" y="10286"/>
            <a:ext cx="9144000" cy="857400"/>
          </a:xfrm>
          <a:prstGeom prst="rect">
            <a:avLst/>
          </a:prstGeom>
        </p:spPr>
        <p:txBody>
          <a:bodyPr lIns="91425" tIns="91425" rIns="91425" bIns="91425" anchor="ctr" anchorCtr="0">
            <a:noAutofit/>
          </a:bodyPr>
          <a:lstStyle/>
          <a:p>
            <a:pPr lvl="0">
              <a:spcBef>
                <a:spcPts val="0"/>
              </a:spcBef>
              <a:buNone/>
            </a:pPr>
            <a:r>
              <a:rPr lang="en"/>
              <a:t>Run as non-root</a:t>
            </a:r>
          </a:p>
        </p:txBody>
      </p:sp>
      <p:sp>
        <p:nvSpPr>
          <p:cNvPr id="192" name="Shape 192"/>
          <p:cNvSpPr txBox="1">
            <a:spLocks noGrp="1"/>
          </p:cNvSpPr>
          <p:nvPr>
            <p:ph type="body" idx="4294967295"/>
          </p:nvPr>
        </p:nvSpPr>
        <p:spPr>
          <a:xfrm>
            <a:off x="347099" y="1009775"/>
            <a:ext cx="8068500" cy="3507600"/>
          </a:xfrm>
          <a:prstGeom prst="rect">
            <a:avLst/>
          </a:prstGeom>
        </p:spPr>
        <p:txBody>
          <a:bodyPr lIns="91425" tIns="91425" rIns="91425" bIns="91425" anchor="t" anchorCtr="0">
            <a:noAutofit/>
          </a:bodyPr>
          <a:lstStyle/>
          <a:p>
            <a:pPr marL="457200" lvl="0" indent="-355600" rtl="0">
              <a:spcBef>
                <a:spcPts val="675"/>
              </a:spcBef>
              <a:buSzPct val="100000"/>
            </a:pPr>
            <a:r>
              <a:rPr lang="en" sz="2000" dirty="0"/>
              <a:t>Setup init script specifying some user (splunk user is default)</a:t>
            </a:r>
          </a:p>
          <a:p>
            <a:pPr marL="0" lvl="0" indent="-69850">
              <a:spcBef>
                <a:spcPts val="675"/>
              </a:spcBef>
              <a:buClr>
                <a:schemeClr val="dk1"/>
              </a:buClr>
              <a:buSzPct val="55000"/>
              <a:buFont typeface="Arial"/>
              <a:buNone/>
            </a:pPr>
            <a:r>
              <a:rPr lang="en" sz="2000" dirty="0">
                <a:latin typeface="Source Code Pro"/>
                <a:ea typeface="Source Code Pro"/>
                <a:cs typeface="Source Code Pro"/>
                <a:sym typeface="Source Code Pro"/>
              </a:rPr>
              <a:t>/opt/splunkforwarder/bin/splunk enable boot-start -user splunk</a:t>
            </a:r>
          </a:p>
          <a:p>
            <a:pPr marL="0" lvl="0" indent="-69850">
              <a:spcBef>
                <a:spcPts val="675"/>
              </a:spcBef>
              <a:buClr>
                <a:schemeClr val="dk1"/>
              </a:buClr>
              <a:buSzPct val="55000"/>
              <a:buFont typeface="Arial"/>
              <a:buNone/>
            </a:pPr>
            <a:r>
              <a:rPr lang="en" sz="2000" dirty="0">
                <a:latin typeface="Source Code Pro"/>
                <a:ea typeface="Source Code Pro"/>
                <a:cs typeface="Source Code Pro"/>
                <a:sym typeface="Source Code Pro"/>
              </a:rPr>
              <a:t>chown -R splunk:splunk /opt/splunkforwarder</a:t>
            </a:r>
          </a:p>
          <a:p>
            <a:pPr marL="0" lvl="0" indent="0" rtl="0">
              <a:spcBef>
                <a:spcPts val="675"/>
              </a:spcBef>
              <a:buNone/>
            </a:pPr>
            <a:endParaRPr sz="2000" dirty="0">
              <a:latin typeface="Source Code Pro"/>
              <a:ea typeface="Source Code Pro"/>
              <a:cs typeface="Source Code Pro"/>
              <a:sym typeface="Source Code Pro"/>
            </a:endParaRPr>
          </a:p>
          <a:p>
            <a:pPr marL="457200" lvl="0" indent="-355600" rtl="0">
              <a:spcBef>
                <a:spcPts val="675"/>
              </a:spcBef>
              <a:buSzPct val="100000"/>
              <a:buFont typeface="Calibri"/>
            </a:pPr>
            <a:r>
              <a:rPr lang="en" sz="2000" dirty="0"/>
              <a:t>Lockdown splunk-launch.conf, which contains runas user config</a:t>
            </a:r>
          </a:p>
          <a:p>
            <a:pPr marL="0" lvl="0" indent="0">
              <a:spcBef>
                <a:spcPts val="675"/>
              </a:spcBef>
              <a:buNone/>
            </a:pPr>
            <a:r>
              <a:rPr lang="en" sz="2000" dirty="0">
                <a:latin typeface="Source Code Pro"/>
                <a:ea typeface="Source Code Pro"/>
                <a:cs typeface="Source Code Pro"/>
                <a:sym typeface="Source Code Pro"/>
              </a:rPr>
              <a:t>chown root:splunk /opt/splunk/etc/splunk-launch.conf</a:t>
            </a:r>
          </a:p>
          <a:p>
            <a:pPr marL="0" lvl="0" indent="-69850">
              <a:spcBef>
                <a:spcPts val="675"/>
              </a:spcBef>
              <a:buClr>
                <a:schemeClr val="dk1"/>
              </a:buClr>
              <a:buSzPct val="55000"/>
              <a:buFont typeface="Arial"/>
              <a:buNone/>
            </a:pPr>
            <a:r>
              <a:rPr lang="en" sz="2000" dirty="0">
                <a:latin typeface="Source Code Pro"/>
                <a:ea typeface="Source Code Pro"/>
                <a:cs typeface="Source Code Pro"/>
                <a:sym typeface="Source Code Pro"/>
              </a:rPr>
              <a:t>chmod 644 /opt/splunk/etc/splunk-launch.conf</a:t>
            </a:r>
          </a:p>
        </p:txBody>
      </p:sp>
      <p:pic>
        <p:nvPicPr>
          <p:cNvPr id="193" name="Shape 193" descr="script-gray-2.png"/>
          <p:cNvPicPr preferRelativeResize="0"/>
          <p:nvPr/>
        </p:nvPicPr>
        <p:blipFill rotWithShape="1">
          <a:blip r:embed="rId3">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162792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solidFill>
                  <a:schemeClr val="dk1"/>
                </a:solidFill>
              </a:rPr>
              <a:t>Reading files as non-root</a:t>
            </a:r>
          </a:p>
        </p:txBody>
      </p:sp>
      <p:sp>
        <p:nvSpPr>
          <p:cNvPr id="199" name="Shape 199"/>
          <p:cNvSpPr txBox="1">
            <a:spLocks noGrp="1"/>
          </p:cNvSpPr>
          <p:nvPr>
            <p:ph type="body" idx="1"/>
          </p:nvPr>
        </p:nvSpPr>
        <p:spPr>
          <a:xfrm>
            <a:off x="311700" y="1123350"/>
            <a:ext cx="8520600" cy="3416400"/>
          </a:xfrm>
          <a:prstGeom prst="rect">
            <a:avLst/>
          </a:prstGeom>
        </p:spPr>
        <p:txBody>
          <a:bodyPr lIns="91425" tIns="91425" rIns="91425" bIns="91425" anchor="t" anchorCtr="0">
            <a:noAutofit/>
          </a:bodyPr>
          <a:lstStyle/>
          <a:p>
            <a:pPr marL="0" lvl="0" indent="0" rtl="0">
              <a:spcBef>
                <a:spcPts val="0"/>
              </a:spcBef>
              <a:buNone/>
            </a:pPr>
            <a:endParaRPr sz="1800" dirty="0"/>
          </a:p>
          <a:p>
            <a:pPr marL="457200" lvl="0" indent="-342900" rtl="0">
              <a:spcBef>
                <a:spcPts val="0"/>
              </a:spcBef>
              <a:buSzPct val="100000"/>
            </a:pPr>
            <a:r>
              <a:rPr lang="en" sz="1800" dirty="0"/>
              <a:t>Create a “log reading” group and add the spunk user to it, or simply change group ownership to splunk</a:t>
            </a:r>
          </a:p>
          <a:p>
            <a:pPr marL="0" lvl="0" indent="0" rtl="0">
              <a:spcBef>
                <a:spcPts val="0"/>
              </a:spcBef>
              <a:buNone/>
            </a:pPr>
            <a:endParaRPr sz="1800" dirty="0"/>
          </a:p>
          <a:p>
            <a:pPr marL="0" lvl="0" indent="0" rtl="0">
              <a:spcBef>
                <a:spcPts val="0"/>
              </a:spcBef>
              <a:buNone/>
            </a:pPr>
            <a:r>
              <a:rPr lang="en" sz="2000" dirty="0">
                <a:latin typeface="Source Code Pro"/>
                <a:ea typeface="Source Code Pro"/>
                <a:cs typeface="Source Code Pro"/>
                <a:sym typeface="Source Code Pro"/>
              </a:rPr>
              <a:t>groupadd syslog</a:t>
            </a:r>
          </a:p>
          <a:p>
            <a:pPr marL="0" lvl="0" indent="0" rtl="0">
              <a:spcBef>
                <a:spcPts val="0"/>
              </a:spcBef>
              <a:buNone/>
            </a:pPr>
            <a:r>
              <a:rPr lang="en" sz="2000" dirty="0">
                <a:latin typeface="Source Code Pro"/>
                <a:ea typeface="Source Code Pro"/>
                <a:cs typeface="Source Code Pro"/>
                <a:sym typeface="Source Code Pro"/>
              </a:rPr>
              <a:t>chown -R :syslog /var/log</a:t>
            </a:r>
          </a:p>
          <a:p>
            <a:pPr marL="0" lvl="0" indent="0" rtl="0">
              <a:spcBef>
                <a:spcPts val="0"/>
              </a:spcBef>
              <a:buNone/>
            </a:pPr>
            <a:r>
              <a:rPr lang="en" sz="2000" dirty="0">
                <a:latin typeface="Source Code Pro"/>
                <a:ea typeface="Source Code Pro"/>
                <a:cs typeface="Source Code Pro"/>
                <a:sym typeface="Source Code Pro"/>
              </a:rPr>
              <a:t>chmod -R g+s /var/log</a:t>
            </a:r>
          </a:p>
          <a:p>
            <a:pPr marL="0" lvl="0" indent="0" rtl="0">
              <a:spcBef>
                <a:spcPts val="0"/>
              </a:spcBef>
              <a:buNone/>
            </a:pPr>
            <a:r>
              <a:rPr lang="en" sz="2000" dirty="0">
                <a:latin typeface="Source Code Pro"/>
                <a:ea typeface="Source Code Pro"/>
                <a:cs typeface="Source Code Pro"/>
                <a:sym typeface="Source Code Pro"/>
              </a:rPr>
              <a:t>usermod -a -G syslog splunk</a:t>
            </a:r>
          </a:p>
          <a:p>
            <a:pPr marL="0" lvl="0" indent="0" rtl="0">
              <a:spcBef>
                <a:spcPts val="0"/>
              </a:spcBef>
              <a:buNone/>
            </a:pPr>
            <a:endParaRPr sz="1800" dirty="0">
              <a:latin typeface="Source Code Pro"/>
              <a:ea typeface="Source Code Pro"/>
              <a:cs typeface="Source Code Pro"/>
              <a:sym typeface="Source Code Pro"/>
            </a:endParaRPr>
          </a:p>
          <a:p>
            <a:pPr marL="0" lvl="0" indent="-69850" rtl="0">
              <a:spcBef>
                <a:spcPts val="0"/>
              </a:spcBef>
              <a:buClr>
                <a:schemeClr val="dk1"/>
              </a:buClr>
              <a:buSzPct val="61111"/>
              <a:buFont typeface="Arial"/>
              <a:buNone/>
            </a:pPr>
            <a:endParaRPr sz="1800" dirty="0">
              <a:latin typeface="Source Code Pro"/>
              <a:ea typeface="Source Code Pro"/>
              <a:cs typeface="Source Code Pro"/>
              <a:sym typeface="Source Code Pro"/>
            </a:endParaRPr>
          </a:p>
          <a:p>
            <a:pPr marL="0" lvl="0" indent="0">
              <a:spcBef>
                <a:spcPts val="0"/>
              </a:spcBef>
              <a:buNone/>
            </a:pPr>
            <a:r>
              <a:rPr lang="en" sz="1800" dirty="0">
                <a:latin typeface="Source Code Pro"/>
                <a:ea typeface="Source Code Pro"/>
                <a:cs typeface="Source Code Pro"/>
                <a:sym typeface="Source Code Pro"/>
              </a:rPr>
              <a:t> </a:t>
            </a:r>
          </a:p>
        </p:txBody>
      </p:sp>
      <p:pic>
        <p:nvPicPr>
          <p:cNvPr id="200" name="Shape 200" descr="script-gray-2.png"/>
          <p:cNvPicPr preferRelativeResize="0"/>
          <p:nvPr/>
        </p:nvPicPr>
        <p:blipFill rotWithShape="1">
          <a:blip r:embed="rId3">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337195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Reading files as non-root cont.</a:t>
            </a:r>
          </a:p>
        </p:txBody>
      </p:sp>
      <p:sp>
        <p:nvSpPr>
          <p:cNvPr id="206" name="Shape 20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spcBef>
                <a:spcPts val="0"/>
              </a:spcBef>
              <a:buSzPct val="100000"/>
            </a:pPr>
            <a:r>
              <a:rPr lang="en" sz="1800"/>
              <a:t>Usual defaults have /var/log unreadable by non-root user</a:t>
            </a:r>
          </a:p>
          <a:p>
            <a:pPr marL="0" lvl="0" indent="0" rtl="0">
              <a:spcBef>
                <a:spcPts val="0"/>
              </a:spcBef>
              <a:buNone/>
            </a:pPr>
            <a:r>
              <a:rPr lang="en" sz="1800">
                <a:latin typeface="Source Code Pro"/>
                <a:ea typeface="Source Code Pro"/>
                <a:cs typeface="Source Code Pro"/>
                <a:sym typeface="Source Code Pro"/>
              </a:rPr>
              <a:t>setfacl -Rm u:splunk:r-x,d:u:splunk:r-x /var/log</a:t>
            </a:r>
          </a:p>
          <a:p>
            <a:pPr lvl="0" rtl="0">
              <a:spcBef>
                <a:spcPts val="0"/>
              </a:spcBef>
              <a:buNone/>
            </a:pPr>
            <a:endParaRPr sz="1800">
              <a:latin typeface="Source Code Pro"/>
              <a:ea typeface="Source Code Pro"/>
              <a:cs typeface="Source Code Pro"/>
              <a:sym typeface="Source Code Pro"/>
            </a:endParaRPr>
          </a:p>
          <a:p>
            <a:pPr marL="457200" lvl="0" indent="-342900" rtl="0">
              <a:spcBef>
                <a:spcPts val="0"/>
              </a:spcBef>
              <a:buSzPct val="100000"/>
            </a:pPr>
            <a:r>
              <a:rPr lang="en" sz="1800"/>
              <a:t>Auditd represents special case, requires modification to /etc/audit/auditd.conf</a:t>
            </a:r>
          </a:p>
          <a:p>
            <a:pPr marL="0" lvl="0" indent="0" rtl="0">
              <a:spcBef>
                <a:spcPts val="0"/>
              </a:spcBef>
              <a:buNone/>
            </a:pPr>
            <a:r>
              <a:rPr lang="en" sz="1800">
                <a:latin typeface="Source Code Pro"/>
                <a:ea typeface="Source Code Pro"/>
                <a:cs typeface="Source Code Pro"/>
                <a:sym typeface="Source Code Pro"/>
              </a:rPr>
              <a:t>log_group = splunk</a:t>
            </a:r>
          </a:p>
          <a:p>
            <a:pPr marL="0" lvl="0" indent="0" rtl="0">
              <a:spcBef>
                <a:spcPts val="0"/>
              </a:spcBef>
              <a:buNone/>
            </a:pPr>
            <a:endParaRPr sz="1800">
              <a:latin typeface="Source Code Pro"/>
              <a:ea typeface="Source Code Pro"/>
              <a:cs typeface="Source Code Pro"/>
              <a:sym typeface="Source Code Pro"/>
            </a:endParaRPr>
          </a:p>
          <a:p>
            <a:pPr marL="457200" lvl="0" indent="-342900" rtl="0">
              <a:spcBef>
                <a:spcPts val="0"/>
              </a:spcBef>
              <a:buSzPct val="100000"/>
            </a:pPr>
            <a:r>
              <a:rPr lang="en" sz="1800"/>
              <a:t>Additionally modify permission set on audit directory</a:t>
            </a:r>
          </a:p>
          <a:p>
            <a:pPr marL="0" lvl="0" indent="0" rtl="0">
              <a:spcBef>
                <a:spcPts val="0"/>
              </a:spcBef>
              <a:buNone/>
            </a:pPr>
            <a:r>
              <a:rPr lang="en" sz="1800">
                <a:latin typeface="Source Code Pro"/>
                <a:ea typeface="Source Code Pro"/>
                <a:cs typeface="Source Code Pro"/>
                <a:sym typeface="Source Code Pro"/>
              </a:rPr>
              <a:t>chgrp -R splunk /var/log/audit</a:t>
            </a:r>
            <a:br>
              <a:rPr lang="en" sz="1800">
                <a:latin typeface="Source Code Pro"/>
                <a:ea typeface="Source Code Pro"/>
                <a:cs typeface="Source Code Pro"/>
                <a:sym typeface="Source Code Pro"/>
              </a:rPr>
            </a:br>
            <a:r>
              <a:rPr lang="en" sz="1800">
                <a:latin typeface="Source Code Pro"/>
                <a:ea typeface="Source Code Pro"/>
                <a:cs typeface="Source Code Pro"/>
                <a:sym typeface="Source Code Pro"/>
              </a:rPr>
              <a:t>chmod 0750 /var/log/audit</a:t>
            </a:r>
            <a:br>
              <a:rPr lang="en" sz="1800">
                <a:latin typeface="Source Code Pro"/>
                <a:ea typeface="Source Code Pro"/>
                <a:cs typeface="Source Code Pro"/>
                <a:sym typeface="Source Code Pro"/>
              </a:rPr>
            </a:br>
            <a:r>
              <a:rPr lang="en" sz="1800">
                <a:latin typeface="Source Code Pro"/>
                <a:ea typeface="Source Code Pro"/>
                <a:cs typeface="Source Code Pro"/>
                <a:sym typeface="Source Code Pro"/>
              </a:rPr>
              <a:t>chmod 0640 /var/log/audit/*</a:t>
            </a:r>
          </a:p>
          <a:p>
            <a:pPr lvl="0">
              <a:spcBef>
                <a:spcPts val="0"/>
              </a:spcBef>
              <a:buNone/>
            </a:pPr>
            <a:endParaRPr sz="1800"/>
          </a:p>
        </p:txBody>
      </p:sp>
      <p:pic>
        <p:nvPicPr>
          <p:cNvPr id="207" name="Shape 207" descr="script-gray-2.png"/>
          <p:cNvPicPr preferRelativeResize="0"/>
          <p:nvPr/>
        </p:nvPicPr>
        <p:blipFill rotWithShape="1">
          <a:blip r:embed="rId3">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420590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Windows Low-privilege Mode</a:t>
            </a:r>
          </a:p>
        </p:txBody>
      </p:sp>
      <p:sp>
        <p:nvSpPr>
          <p:cNvPr id="213" name="Shape 213"/>
          <p:cNvSpPr txBox="1">
            <a:spLocks noGrp="1"/>
          </p:cNvSpPr>
          <p:nvPr>
            <p:ph type="body" idx="1"/>
          </p:nvPr>
        </p:nvSpPr>
        <p:spPr>
          <a:xfrm>
            <a:off x="311700" y="1169575"/>
            <a:ext cx="8520600" cy="3416400"/>
          </a:xfrm>
          <a:prstGeom prst="rect">
            <a:avLst/>
          </a:prstGeom>
        </p:spPr>
        <p:txBody>
          <a:bodyPr lIns="91425" tIns="91425" rIns="91425" bIns="91425" anchor="t" anchorCtr="0">
            <a:noAutofit/>
          </a:bodyPr>
          <a:lstStyle/>
          <a:p>
            <a:pPr marL="457200" lvl="0" indent="-355600" rtl="0">
              <a:spcBef>
                <a:spcPts val="0"/>
              </a:spcBef>
              <a:buSzPct val="100000"/>
            </a:pPr>
            <a:r>
              <a:rPr lang="en" sz="2000"/>
              <a:t>Suitable for typical windows system</a:t>
            </a:r>
          </a:p>
          <a:p>
            <a:pPr marL="457200" lvl="0" indent="-355600">
              <a:spcBef>
                <a:spcPts val="0"/>
              </a:spcBef>
              <a:buSzPct val="100000"/>
              <a:buFont typeface="Calibri"/>
            </a:pPr>
            <a:r>
              <a:rPr lang="en" sz="2000"/>
              <a:t>You will need to specify a local or domain user</a:t>
            </a:r>
          </a:p>
          <a:p>
            <a:pPr lvl="0">
              <a:spcBef>
                <a:spcPts val="0"/>
              </a:spcBef>
              <a:buClr>
                <a:schemeClr val="dk1"/>
              </a:buClr>
              <a:buSzPct val="55000"/>
              <a:buFont typeface="Arial"/>
              <a:buNone/>
            </a:pPr>
            <a:endParaRPr sz="2000" b="1">
              <a:latin typeface="Source Code Pro"/>
              <a:ea typeface="Source Code Pro"/>
              <a:cs typeface="Source Code Pro"/>
              <a:sym typeface="Source Code Pro"/>
            </a:endParaRPr>
          </a:p>
          <a:p>
            <a:pPr lvl="0">
              <a:spcBef>
                <a:spcPts val="0"/>
              </a:spcBef>
              <a:buClr>
                <a:schemeClr val="dk1"/>
              </a:buClr>
              <a:buSzPct val="55000"/>
              <a:buFont typeface="Arial"/>
              <a:buNone/>
            </a:pPr>
            <a:r>
              <a:rPr lang="en" sz="2000">
                <a:solidFill>
                  <a:srgbClr val="0086B3"/>
                </a:solidFill>
                <a:highlight>
                  <a:srgbClr val="FFFFFF"/>
                </a:highlight>
                <a:latin typeface="Source Code Pro"/>
                <a:ea typeface="Source Code Pro"/>
                <a:cs typeface="Source Code Pro"/>
                <a:sym typeface="Source Code Pro"/>
              </a:rPr>
              <a:t>msiexec.exe</a:t>
            </a:r>
            <a:r>
              <a:rPr lang="en" sz="2000">
                <a:solidFill>
                  <a:srgbClr val="333333"/>
                </a:solidFill>
                <a:highlight>
                  <a:srgbClr val="FFFFFF"/>
                </a:highlight>
                <a:latin typeface="Source Code Pro"/>
                <a:ea typeface="Source Code Pro"/>
                <a:cs typeface="Source Code Pro"/>
                <a:sym typeface="Source Code Pro"/>
              </a:rPr>
              <a:t> </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333333"/>
                </a:solidFill>
                <a:highlight>
                  <a:srgbClr val="FFFFFF"/>
                </a:highlight>
                <a:latin typeface="Source Code Pro"/>
                <a:ea typeface="Source Code Pro"/>
                <a:cs typeface="Source Code Pro"/>
                <a:sym typeface="Source Code Pro"/>
              </a:rPr>
              <a:t>i splunkforwarder.msi AGREETOLICENSE</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333333"/>
                </a:solidFill>
                <a:highlight>
                  <a:srgbClr val="FFFFFF"/>
                </a:highlight>
                <a:latin typeface="Source Code Pro"/>
                <a:ea typeface="Source Code Pro"/>
                <a:cs typeface="Source Code Pro"/>
                <a:sym typeface="Source Code Pro"/>
              </a:rPr>
              <a:t>Yes LOGON_USERNAME</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183691"/>
                </a:solidFill>
                <a:highlight>
                  <a:srgbClr val="FFFFFF"/>
                </a:highlight>
                <a:latin typeface="Source Code Pro"/>
                <a:ea typeface="Source Code Pro"/>
                <a:cs typeface="Source Code Pro"/>
                <a:sym typeface="Source Code Pro"/>
              </a:rPr>
              <a:t>"</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0086B3"/>
                </a:solidFill>
                <a:highlight>
                  <a:srgbClr val="FFFFFF"/>
                </a:highlight>
                <a:latin typeface="Source Code Pro"/>
                <a:ea typeface="Source Code Pro"/>
                <a:cs typeface="Source Code Pro"/>
                <a:sym typeface="Source Code Pro"/>
              </a:rPr>
              <a:t>env:</a:t>
            </a:r>
            <a:r>
              <a:rPr lang="en" sz="2000">
                <a:solidFill>
                  <a:srgbClr val="333333"/>
                </a:solidFill>
                <a:highlight>
                  <a:srgbClr val="FFFFFF"/>
                </a:highlight>
                <a:latin typeface="Source Code Pro"/>
                <a:ea typeface="Source Code Pro"/>
                <a:cs typeface="Source Code Pro"/>
                <a:sym typeface="Source Code Pro"/>
              </a:rPr>
              <a:t>computername</a:t>
            </a:r>
            <a:r>
              <a:rPr lang="en" sz="2000">
                <a:solidFill>
                  <a:srgbClr val="183691"/>
                </a:solidFill>
                <a:highlight>
                  <a:srgbClr val="FFFFFF"/>
                </a:highlight>
                <a:latin typeface="Source Code Pro"/>
                <a:ea typeface="Source Code Pro"/>
                <a:cs typeface="Source Code Pro"/>
                <a:sym typeface="Source Code Pro"/>
              </a:rPr>
              <a:t>\splunk"</a:t>
            </a:r>
            <a:r>
              <a:rPr lang="en" sz="2000">
                <a:solidFill>
                  <a:srgbClr val="333333"/>
                </a:solidFill>
                <a:highlight>
                  <a:srgbClr val="FFFFFF"/>
                </a:highlight>
                <a:latin typeface="Source Code Pro"/>
                <a:ea typeface="Source Code Pro"/>
                <a:cs typeface="Source Code Pro"/>
                <a:sym typeface="Source Code Pro"/>
              </a:rPr>
              <a:t> LOGON_PASSWORD</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183691"/>
                </a:solidFill>
                <a:highlight>
                  <a:srgbClr val="FFFFFF"/>
                </a:highlight>
                <a:latin typeface="Source Code Pro"/>
                <a:ea typeface="Source Code Pro"/>
                <a:cs typeface="Source Code Pro"/>
                <a:sym typeface="Source Code Pro"/>
              </a:rPr>
              <a:t>"</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333333"/>
                </a:solidFill>
                <a:highlight>
                  <a:srgbClr val="FFFFFF"/>
                </a:highlight>
                <a:latin typeface="Source Code Pro"/>
                <a:ea typeface="Source Code Pro"/>
                <a:cs typeface="Source Code Pro"/>
                <a:sym typeface="Source Code Pro"/>
              </a:rPr>
              <a:t>password</a:t>
            </a:r>
            <a:r>
              <a:rPr lang="en" sz="2000">
                <a:solidFill>
                  <a:srgbClr val="183691"/>
                </a:solidFill>
                <a:highlight>
                  <a:srgbClr val="FFFFFF"/>
                </a:highlight>
                <a:latin typeface="Source Code Pro"/>
                <a:ea typeface="Source Code Pro"/>
                <a:cs typeface="Source Code Pro"/>
                <a:sym typeface="Source Code Pro"/>
              </a:rPr>
              <a:t>"</a:t>
            </a:r>
            <a:r>
              <a:rPr lang="en" sz="2000">
                <a:solidFill>
                  <a:srgbClr val="333333"/>
                </a:solidFill>
                <a:highlight>
                  <a:srgbClr val="FFFFFF"/>
                </a:highlight>
                <a:latin typeface="Source Code Pro"/>
                <a:ea typeface="Source Code Pro"/>
                <a:cs typeface="Source Code Pro"/>
                <a:sym typeface="Source Code Pro"/>
              </a:rPr>
              <a:t> SET_ADMIN_USER</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0086B3"/>
                </a:solidFill>
                <a:highlight>
                  <a:srgbClr val="FFFFFF"/>
                </a:highlight>
                <a:latin typeface="Source Code Pro"/>
                <a:ea typeface="Source Code Pro"/>
                <a:cs typeface="Source Code Pro"/>
                <a:sym typeface="Source Code Pro"/>
              </a:rPr>
              <a:t>0</a:t>
            </a:r>
            <a:r>
              <a:rPr lang="en" sz="2000">
                <a:solidFill>
                  <a:srgbClr val="333333"/>
                </a:solidFill>
                <a:highlight>
                  <a:srgbClr val="FFFFFF"/>
                </a:highlight>
                <a:latin typeface="Source Code Pro"/>
                <a:ea typeface="Source Code Pro"/>
                <a:cs typeface="Source Code Pro"/>
                <a:sym typeface="Source Code Pro"/>
              </a:rPr>
              <a:t> LAUNCHSPLUNK</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0086B3"/>
                </a:solidFill>
                <a:highlight>
                  <a:srgbClr val="FFFFFF"/>
                </a:highlight>
                <a:latin typeface="Source Code Pro"/>
                <a:ea typeface="Source Code Pro"/>
                <a:cs typeface="Source Code Pro"/>
                <a:sym typeface="Source Code Pro"/>
              </a:rPr>
              <a:t>0</a:t>
            </a:r>
            <a:r>
              <a:rPr lang="en" sz="2000">
                <a:solidFill>
                  <a:srgbClr val="333333"/>
                </a:solidFill>
                <a:highlight>
                  <a:srgbClr val="FFFFFF"/>
                </a:highlight>
                <a:latin typeface="Source Code Pro"/>
                <a:ea typeface="Source Code Pro"/>
                <a:cs typeface="Source Code Pro"/>
                <a:sym typeface="Source Code Pro"/>
              </a:rPr>
              <a:t> </a:t>
            </a:r>
            <a:r>
              <a:rPr lang="en" sz="2000">
                <a:solidFill>
                  <a:srgbClr val="A71D5D"/>
                </a:solidFill>
                <a:highlight>
                  <a:srgbClr val="FFFFFF"/>
                </a:highlight>
                <a:latin typeface="Source Code Pro"/>
                <a:ea typeface="Source Code Pro"/>
                <a:cs typeface="Source Code Pro"/>
                <a:sym typeface="Source Code Pro"/>
              </a:rPr>
              <a:t>/</a:t>
            </a:r>
            <a:r>
              <a:rPr lang="en" sz="2000">
                <a:solidFill>
                  <a:srgbClr val="333333"/>
                </a:solidFill>
                <a:highlight>
                  <a:srgbClr val="FFFFFF"/>
                </a:highlight>
                <a:latin typeface="Source Code Pro"/>
                <a:ea typeface="Source Code Pro"/>
                <a:cs typeface="Source Code Pro"/>
                <a:sym typeface="Source Code Pro"/>
              </a:rPr>
              <a:t>qn</a:t>
            </a:r>
          </a:p>
        </p:txBody>
      </p:sp>
      <p:pic>
        <p:nvPicPr>
          <p:cNvPr id="214" name="Shape 214"/>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215" name="Shape 215" descr="script-gray-2.png"/>
          <p:cNvPicPr preferRelativeResize="0"/>
          <p:nvPr/>
        </p:nvPicPr>
        <p:blipFill rotWithShape="1">
          <a:blip r:embed="rId4">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21613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pic>
        <p:nvPicPr>
          <p:cNvPr id="221" name="Shape 221"/>
          <p:cNvPicPr preferRelativeResize="0"/>
          <p:nvPr/>
        </p:nvPicPr>
        <p:blipFill>
          <a:blip r:embed="rId3">
            <a:alphaModFix/>
          </a:blip>
          <a:stretch>
            <a:fillRect/>
          </a:stretch>
        </p:blipFill>
        <p:spPr>
          <a:xfrm>
            <a:off x="83024" y="4411299"/>
            <a:ext cx="257099" cy="257099"/>
          </a:xfrm>
          <a:prstGeom prst="rect">
            <a:avLst/>
          </a:prstGeom>
          <a:noFill/>
          <a:ln>
            <a:noFill/>
          </a:ln>
        </p:spPr>
      </p:pic>
      <p:graphicFrame>
        <p:nvGraphicFramePr>
          <p:cNvPr id="222" name="Shape 222"/>
          <p:cNvGraphicFramePr/>
          <p:nvPr>
            <p:extLst>
              <p:ext uri="{D42A27DB-BD31-4B8C-83A1-F6EECF244321}">
                <p14:modId xmlns:p14="http://schemas.microsoft.com/office/powerpoint/2010/main" val="2794613613"/>
              </p:ext>
            </p:extLst>
          </p:nvPr>
        </p:nvGraphicFramePr>
        <p:xfrm>
          <a:off x="2464775" y="1017725"/>
          <a:ext cx="4214450" cy="3614963"/>
        </p:xfrm>
        <a:graphic>
          <a:graphicData uri="http://schemas.openxmlformats.org/drawingml/2006/table">
            <a:tbl>
              <a:tblPr>
                <a:noFill/>
              </a:tblPr>
              <a:tblGrid>
                <a:gridCol w="3497725"/>
                <a:gridCol w="716725"/>
              </a:tblGrid>
              <a:tr h="583997">
                <a:tc>
                  <a:txBody>
                    <a:bodyPr/>
                    <a:lstStyle/>
                    <a:p>
                      <a:pPr marL="257129" lvl="0" indent="-145369" rtl="0">
                        <a:spcBef>
                          <a:spcPts val="675"/>
                        </a:spcBef>
                        <a:buNone/>
                      </a:pPr>
                      <a:r>
                        <a:rPr lang="en" sz="2200">
                          <a:solidFill>
                            <a:schemeClr val="dk1"/>
                          </a:solidFill>
                          <a:latin typeface="Calibri"/>
                          <a:ea typeface="Calibri"/>
                          <a:cs typeface="Calibri"/>
                          <a:sym typeface="Calibri"/>
                        </a:rPr>
                        <a:t>User Account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3997">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83997">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83997">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25779">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53196">
                <a:tc>
                  <a:txBody>
                    <a:bodyPr/>
                    <a:lstStyle/>
                    <a:p>
                      <a:pPr marL="257129" lvl="0" indent="-145369" rtl="0">
                        <a:spcBef>
                          <a:spcPts val="675"/>
                        </a:spcBef>
                        <a:buNone/>
                      </a:pPr>
                      <a:r>
                        <a:rPr lang="en" sz="2200">
                          <a:solidFill>
                            <a:schemeClr val="dk1"/>
                          </a:solidFill>
                          <a:latin typeface="Calibri"/>
                          <a:ea typeface="Calibri"/>
                          <a:cs typeface="Calibri"/>
                          <a:sym typeface="Calibri"/>
                        </a:rPr>
                        <a:t>SSL Certificates</a:t>
                      </a:r>
                    </a:p>
                  </a:txBody>
                  <a:tcPr marL="91425" marR="91425" marT="91425" marB="91425">
                    <a:solidFill>
                      <a:srgbClr val="FF99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FF9900"/>
                    </a:solidFill>
                  </a:tcPr>
                </a:tc>
              </a:tr>
            </a:tbl>
          </a:graphicData>
        </a:graphic>
      </p:graphicFrame>
      <p:pic>
        <p:nvPicPr>
          <p:cNvPr id="223" name="Shape 223"/>
          <p:cNvPicPr preferRelativeResize="0"/>
          <p:nvPr/>
        </p:nvPicPr>
        <p:blipFill>
          <a:blip r:embed="rId4">
            <a:alphaModFix/>
          </a:blip>
          <a:stretch>
            <a:fillRect/>
          </a:stretch>
        </p:blipFill>
        <p:spPr>
          <a:xfrm>
            <a:off x="6015946" y="1017725"/>
            <a:ext cx="604578" cy="572700"/>
          </a:xfrm>
          <a:prstGeom prst="rect">
            <a:avLst/>
          </a:prstGeom>
          <a:noFill/>
          <a:ln>
            <a:noFill/>
          </a:ln>
        </p:spPr>
      </p:pic>
      <p:pic>
        <p:nvPicPr>
          <p:cNvPr id="224" name="Shape 224"/>
          <p:cNvPicPr preferRelativeResize="0"/>
          <p:nvPr/>
        </p:nvPicPr>
        <p:blipFill>
          <a:blip r:embed="rId5">
            <a:alphaModFix/>
          </a:blip>
          <a:stretch>
            <a:fillRect/>
          </a:stretch>
        </p:blipFill>
        <p:spPr>
          <a:xfrm>
            <a:off x="6094391" y="1655180"/>
            <a:ext cx="487175" cy="487175"/>
          </a:xfrm>
          <a:prstGeom prst="rect">
            <a:avLst/>
          </a:prstGeom>
          <a:noFill/>
          <a:ln>
            <a:noFill/>
          </a:ln>
        </p:spPr>
      </p:pic>
      <p:pic>
        <p:nvPicPr>
          <p:cNvPr id="225" name="Shape 225"/>
          <p:cNvPicPr preferRelativeResize="0"/>
          <p:nvPr/>
        </p:nvPicPr>
        <p:blipFill>
          <a:blip r:embed="rId5">
            <a:alphaModFix/>
          </a:blip>
          <a:stretch>
            <a:fillRect/>
          </a:stretch>
        </p:blipFill>
        <p:spPr>
          <a:xfrm>
            <a:off x="6074650" y="2226852"/>
            <a:ext cx="487175" cy="487175"/>
          </a:xfrm>
          <a:prstGeom prst="rect">
            <a:avLst/>
          </a:prstGeom>
          <a:noFill/>
          <a:ln>
            <a:noFill/>
          </a:ln>
        </p:spPr>
      </p:pic>
      <p:pic>
        <p:nvPicPr>
          <p:cNvPr id="226" name="Shape 226"/>
          <p:cNvPicPr preferRelativeResize="0"/>
          <p:nvPr/>
        </p:nvPicPr>
        <p:blipFill>
          <a:blip r:embed="rId5">
            <a:alphaModFix/>
          </a:blip>
          <a:stretch>
            <a:fillRect/>
          </a:stretch>
        </p:blipFill>
        <p:spPr>
          <a:xfrm>
            <a:off x="6074650" y="2838008"/>
            <a:ext cx="487175" cy="487175"/>
          </a:xfrm>
          <a:prstGeom prst="rect">
            <a:avLst/>
          </a:prstGeom>
          <a:noFill/>
          <a:ln>
            <a:noFill/>
          </a:ln>
        </p:spPr>
      </p:pic>
      <p:pic>
        <p:nvPicPr>
          <p:cNvPr id="227" name="Shape 227"/>
          <p:cNvPicPr preferRelativeResize="0"/>
          <p:nvPr/>
        </p:nvPicPr>
        <p:blipFill>
          <a:blip r:embed="rId5">
            <a:alphaModFix/>
          </a:blip>
          <a:stretch>
            <a:fillRect/>
          </a:stretch>
        </p:blipFill>
        <p:spPr>
          <a:xfrm>
            <a:off x="6074650" y="3482066"/>
            <a:ext cx="487175" cy="487175"/>
          </a:xfrm>
          <a:prstGeom prst="rect">
            <a:avLst/>
          </a:prstGeom>
          <a:noFill/>
          <a:ln>
            <a:noFill/>
          </a:ln>
        </p:spPr>
      </p:pic>
      <p:pic>
        <p:nvPicPr>
          <p:cNvPr id="228" name="Shape 228"/>
          <p:cNvPicPr preferRelativeResize="0"/>
          <p:nvPr/>
        </p:nvPicPr>
        <p:blipFill>
          <a:blip r:embed="rId5">
            <a:alphaModFix/>
          </a:blip>
          <a:stretch>
            <a:fillRect/>
          </a:stretch>
        </p:blipFill>
        <p:spPr>
          <a:xfrm>
            <a:off x="6074650" y="4094249"/>
            <a:ext cx="487175" cy="487175"/>
          </a:xfrm>
          <a:prstGeom prst="rect">
            <a:avLst/>
          </a:prstGeom>
          <a:noFill/>
          <a:ln>
            <a:noFill/>
          </a:ln>
        </p:spPr>
      </p:pic>
    </p:spTree>
    <p:extLst>
      <p:ext uri="{BB962C8B-B14F-4D97-AF65-F5344CB8AC3E}">
        <p14:creationId xmlns:p14="http://schemas.microsoft.com/office/powerpoint/2010/main" val="1622091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Change admin password (nix)</a:t>
            </a:r>
          </a:p>
        </p:txBody>
      </p:sp>
      <p:sp>
        <p:nvSpPr>
          <p:cNvPr id="234" name="Shape 234"/>
          <p:cNvSpPr txBox="1">
            <a:spLocks noGrp="1"/>
          </p:cNvSpPr>
          <p:nvPr>
            <p:ph type="body" idx="1"/>
          </p:nvPr>
        </p:nvSpPr>
        <p:spPr>
          <a:xfrm>
            <a:off x="199800" y="1158925"/>
            <a:ext cx="8632500" cy="3416400"/>
          </a:xfrm>
          <a:prstGeom prst="rect">
            <a:avLst/>
          </a:prstGeom>
        </p:spPr>
        <p:txBody>
          <a:bodyPr lIns="91425" tIns="91425" rIns="91425" bIns="91425" anchor="t" anchorCtr="0">
            <a:noAutofit/>
          </a:bodyPr>
          <a:lstStyle/>
          <a:p>
            <a:pPr marL="0" lvl="0" indent="0" rtl="0">
              <a:spcBef>
                <a:spcPts val="0"/>
              </a:spcBef>
              <a:spcAft>
                <a:spcPts val="0"/>
              </a:spcAft>
              <a:buNone/>
            </a:pPr>
            <a:endParaRPr sz="1800"/>
          </a:p>
          <a:p>
            <a:pPr marL="457200" lvl="0" indent="-342900" rtl="0">
              <a:spcBef>
                <a:spcPts val="0"/>
              </a:spcBef>
              <a:spcAft>
                <a:spcPts val="0"/>
              </a:spcAft>
              <a:buSzPct val="100000"/>
            </a:pPr>
            <a:r>
              <a:rPr lang="en" sz="1800"/>
              <a:t>Bash script to set admin password to random string</a:t>
            </a:r>
          </a:p>
          <a:p>
            <a:pPr lvl="0" rtl="0">
              <a:spcBef>
                <a:spcPts val="0"/>
              </a:spcBef>
              <a:spcAft>
                <a:spcPts val="0"/>
              </a:spcAft>
              <a:buNone/>
            </a:pPr>
            <a:endParaRPr/>
          </a:p>
          <a:p>
            <a:pPr lvl="0">
              <a:spcBef>
                <a:spcPts val="0"/>
              </a:spcBef>
              <a:buNone/>
            </a:pPr>
            <a:r>
              <a:rPr lang="en" sz="1800">
                <a:latin typeface="Source Code Pro"/>
                <a:ea typeface="Source Code Pro"/>
                <a:cs typeface="Source Code Pro"/>
                <a:sym typeface="Source Code Pro"/>
              </a:rPr>
              <a:t>$SPLUNK_HOME/bin/splunk edit user admin -password `head -c 500 /dev/urandom | sha256sum | base64 | head -c 16 ; echo` -auth admin:changeme</a:t>
            </a:r>
          </a:p>
          <a:p>
            <a:pPr lvl="0">
              <a:spcBef>
                <a:spcPts val="0"/>
              </a:spcBef>
              <a:buNone/>
            </a:pPr>
            <a:endParaRPr sz="1800">
              <a:latin typeface="Source Code Pro"/>
              <a:ea typeface="Source Code Pro"/>
              <a:cs typeface="Source Code Pro"/>
              <a:sym typeface="Source Code Pro"/>
            </a:endParaRPr>
          </a:p>
          <a:p>
            <a:pPr lvl="0">
              <a:spcBef>
                <a:spcPts val="0"/>
              </a:spcBef>
              <a:buNone/>
            </a:pPr>
            <a:r>
              <a:rPr lang="en" sz="1800" b="1" u="sng"/>
              <a:t>GOTCHA</a:t>
            </a:r>
            <a:r>
              <a:rPr lang="en" sz="1800"/>
              <a:t>: What if you need to issue a command?</a:t>
            </a:r>
          </a:p>
          <a:p>
            <a:pPr lvl="0">
              <a:spcBef>
                <a:spcPts val="0"/>
              </a:spcBef>
              <a:buNone/>
            </a:pPr>
            <a:r>
              <a:rPr lang="en" sz="1800" b="1" u="sng"/>
              <a:t>SOLUTION</a:t>
            </a:r>
            <a:r>
              <a:rPr lang="en" sz="1800"/>
              <a:t>: Remove $SPLUNK_HOME/etc/passwd, restart splunk</a:t>
            </a:r>
          </a:p>
          <a:p>
            <a:pPr lvl="0">
              <a:spcBef>
                <a:spcPts val="0"/>
              </a:spcBef>
              <a:buNone/>
            </a:pPr>
            <a:endParaRPr sz="1400">
              <a:latin typeface="Source Code Pro"/>
              <a:ea typeface="Source Code Pro"/>
              <a:cs typeface="Source Code Pro"/>
              <a:sym typeface="Source Code Pro"/>
            </a:endParaRPr>
          </a:p>
        </p:txBody>
      </p:sp>
      <p:pic>
        <p:nvPicPr>
          <p:cNvPr id="235" name="Shape 235" descr="script-gray-2.png"/>
          <p:cNvPicPr preferRelativeResize="0"/>
          <p:nvPr/>
        </p:nvPicPr>
        <p:blipFill rotWithShape="1">
          <a:blip r:embed="rId3">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110307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Clr>
                <a:schemeClr val="dk1"/>
              </a:buClr>
              <a:buSzPct val="29729"/>
              <a:buFont typeface="Arial"/>
              <a:buNone/>
            </a:pPr>
            <a:r>
              <a:rPr lang="en">
                <a:solidFill>
                  <a:schemeClr val="dk1"/>
                </a:solidFill>
              </a:rPr>
              <a:t>Change admin password (win)</a:t>
            </a:r>
          </a:p>
        </p:txBody>
      </p:sp>
      <p:sp>
        <p:nvSpPr>
          <p:cNvPr id="241" name="Shape 24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42857"/>
              </a:lnSpc>
              <a:spcBef>
                <a:spcPts val="0"/>
              </a:spcBef>
              <a:buClr>
                <a:srgbClr val="000000"/>
              </a:buClr>
              <a:buSzPct val="100000"/>
            </a:pPr>
            <a:r>
              <a:rPr lang="en" sz="1800">
                <a:solidFill>
                  <a:srgbClr val="000000"/>
                </a:solidFill>
                <a:highlight>
                  <a:srgbClr val="FFFFFF"/>
                </a:highlight>
              </a:rPr>
              <a:t>Generate the random password.</a:t>
            </a:r>
          </a:p>
          <a:p>
            <a:pPr marL="0" lvl="0" indent="0">
              <a:lnSpc>
                <a:spcPct val="142857"/>
              </a:lnSpc>
              <a:spcBef>
                <a:spcPts val="0"/>
              </a:spcBef>
              <a:buNone/>
            </a:pPr>
            <a:r>
              <a:rPr lang="en" sz="1200">
                <a:solidFill>
                  <a:srgbClr val="A71D5D"/>
                </a:solidFill>
                <a:highlight>
                  <a:srgbClr val="FFFFFF"/>
                </a:highlight>
                <a:latin typeface="Source Code Pro"/>
                <a:ea typeface="Source Code Pro"/>
                <a:cs typeface="Source Code Pro"/>
                <a:sym typeface="Source Code Pro"/>
              </a:rPr>
              <a:t>do</a:t>
            </a:r>
            <a:r>
              <a:rPr lang="en" sz="1200">
                <a:solidFill>
                  <a:srgbClr val="333333"/>
                </a:solidFill>
                <a:highlight>
                  <a:srgbClr val="FFFFFF"/>
                </a:highlight>
                <a:latin typeface="Source Code Pro"/>
                <a:ea typeface="Source Code Pro"/>
                <a:cs typeface="Source Code Pro"/>
                <a:sym typeface="Source Code Pro"/>
              </a:rPr>
              <a:t> {</a:t>
            </a:r>
          </a:p>
          <a:p>
            <a:pPr marL="0" lvl="0" indent="0">
              <a:lnSpc>
                <a:spcPct val="142857"/>
              </a:lnSpc>
              <a:spcBef>
                <a:spcPts val="0"/>
              </a:spcBef>
              <a:buNone/>
            </a:pP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(-join</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48</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57</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65</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90</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97</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122</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0086B3"/>
                </a:solidFill>
                <a:highlight>
                  <a:srgbClr val="FFFFFF"/>
                </a:highlight>
                <a:latin typeface="Source Code Pro"/>
                <a:ea typeface="Source Code Pro"/>
                <a:cs typeface="Source Code Pro"/>
                <a:sym typeface="Source Code Pro"/>
              </a:rPr>
              <a:t>Get-Random</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Count </a:t>
            </a:r>
            <a:r>
              <a:rPr lang="en" sz="1200">
                <a:solidFill>
                  <a:srgbClr val="0086B3"/>
                </a:solidFill>
                <a:highlight>
                  <a:srgbClr val="FFFFFF"/>
                </a:highlight>
                <a:latin typeface="Source Code Pro"/>
                <a:ea typeface="Source Code Pro"/>
                <a:cs typeface="Source Code Pro"/>
                <a:sym typeface="Source Code Pro"/>
              </a:rPr>
              <a:t>14</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795DA3"/>
                </a:solidFill>
                <a:highlight>
                  <a:srgbClr val="FFFFFF"/>
                </a:highlight>
                <a:latin typeface="Source Code Pro"/>
                <a:ea typeface="Source Code Pro"/>
                <a:cs typeface="Source Code Pro"/>
                <a:sym typeface="Source Code Pro"/>
              </a:rPr>
              <a:t>[char]</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_</a:t>
            </a:r>
            <a:r>
              <a:rPr lang="en" sz="1200">
                <a:solidFill>
                  <a:srgbClr val="333333"/>
                </a:solidFill>
                <a:highlight>
                  <a:srgbClr val="FFFFFF"/>
                </a:highlight>
                <a:latin typeface="Source Code Pro"/>
                <a:ea typeface="Source Code Pro"/>
                <a:cs typeface="Source Code Pro"/>
                <a:sym typeface="Source Code Pro"/>
              </a:rPr>
              <a:t>}</a:t>
            </a:r>
            <a:r>
              <a:rPr lang="en" sz="1200">
                <a:solidFill>
                  <a:srgbClr val="A71D5D"/>
                </a:solidFill>
                <a:highlight>
                  <a:srgbClr val="FFFFFF"/>
                </a:highlight>
                <a:latin typeface="Source Code Pro"/>
                <a:ea typeface="Source Code Pro"/>
                <a:cs typeface="Source Code Pro"/>
                <a:sym typeface="Source Code Pro"/>
              </a:rPr>
              <a:t>))</a:t>
            </a:r>
          </a:p>
          <a:p>
            <a:pPr marL="0" lvl="0" indent="0" rtl="0">
              <a:lnSpc>
                <a:spcPct val="142857"/>
              </a:lnSpc>
              <a:spcBef>
                <a:spcPts val="0"/>
              </a:spcBef>
              <a:buNone/>
            </a:pP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until</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 </a:t>
            </a:r>
            <a:r>
              <a:rPr lang="en" sz="1200">
                <a:solidFill>
                  <a:srgbClr val="A71D5D"/>
                </a:solidFill>
                <a:highlight>
                  <a:srgbClr val="FFFFFF"/>
                </a:highlight>
                <a:latin typeface="Source Code Pro"/>
                <a:ea typeface="Source Code Pro"/>
                <a:cs typeface="Source Code Pro"/>
                <a:sym typeface="Source Code Pro"/>
              </a:rPr>
              <a:t>-match</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183691"/>
                </a:solidFill>
                <a:highlight>
                  <a:srgbClr val="FFFFFF"/>
                </a:highlight>
                <a:latin typeface="Source Code Pro"/>
                <a:ea typeface="Source Code Pro"/>
                <a:cs typeface="Source Code Pro"/>
                <a:sym typeface="Source Code Pro"/>
              </a:rPr>
              <a:t>"[0-9]"</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-and</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 </a:t>
            </a:r>
            <a:r>
              <a:rPr lang="en" sz="1200">
                <a:solidFill>
                  <a:srgbClr val="A71D5D"/>
                </a:solidFill>
                <a:highlight>
                  <a:srgbClr val="FFFFFF"/>
                </a:highlight>
                <a:latin typeface="Source Code Pro"/>
                <a:ea typeface="Source Code Pro"/>
                <a:cs typeface="Source Code Pro"/>
                <a:sym typeface="Source Code Pro"/>
              </a:rPr>
              <a:t>-match</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183691"/>
                </a:solidFill>
                <a:highlight>
                  <a:srgbClr val="FFFFFF"/>
                </a:highlight>
                <a:latin typeface="Source Code Pro"/>
                <a:ea typeface="Source Code Pro"/>
                <a:cs typeface="Source Code Pro"/>
                <a:sym typeface="Source Code Pro"/>
              </a:rPr>
              <a:t>"[a-z]"</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-and</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 </a:t>
            </a:r>
            <a:r>
              <a:rPr lang="en" sz="1200">
                <a:solidFill>
                  <a:srgbClr val="A71D5D"/>
                </a:solidFill>
                <a:highlight>
                  <a:srgbClr val="FFFFFF"/>
                </a:highlight>
                <a:latin typeface="Source Code Pro"/>
                <a:ea typeface="Source Code Pro"/>
                <a:cs typeface="Source Code Pro"/>
                <a:sym typeface="Source Code Pro"/>
              </a:rPr>
              <a:t>-match</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183691"/>
                </a:solidFill>
                <a:highlight>
                  <a:srgbClr val="FFFFFF"/>
                </a:highlight>
                <a:latin typeface="Source Code Pro"/>
                <a:ea typeface="Source Code Pro"/>
                <a:cs typeface="Source Code Pro"/>
                <a:sym typeface="Source Code Pro"/>
              </a:rPr>
              <a:t>"[A-Z]"</a:t>
            </a:r>
            <a:r>
              <a:rPr lang="en" sz="1200">
                <a:solidFill>
                  <a:srgbClr val="A71D5D"/>
                </a:solidFill>
                <a:highlight>
                  <a:srgbClr val="FFFFFF"/>
                </a:highlight>
                <a:latin typeface="Source Code Pro"/>
                <a:ea typeface="Source Code Pro"/>
                <a:cs typeface="Source Code Pro"/>
                <a:sym typeface="Source Code Pro"/>
              </a:rPr>
              <a:t>)</a:t>
            </a:r>
          </a:p>
          <a:p>
            <a:pPr marL="0" lvl="0" indent="0" rtl="0">
              <a:lnSpc>
                <a:spcPct val="142857"/>
              </a:lnSpc>
              <a:spcBef>
                <a:spcPts val="0"/>
              </a:spcBef>
              <a:buNone/>
            </a:pPr>
            <a:endParaRPr sz="1200">
              <a:solidFill>
                <a:srgbClr val="A71D5D"/>
              </a:solidFill>
              <a:highlight>
                <a:srgbClr val="FFFFFF"/>
              </a:highlight>
              <a:latin typeface="Source Code Pro"/>
              <a:ea typeface="Source Code Pro"/>
              <a:cs typeface="Source Code Pro"/>
              <a:sym typeface="Source Code Pro"/>
            </a:endParaRPr>
          </a:p>
          <a:p>
            <a:pPr marL="457200" lvl="0" indent="-342900" rtl="0">
              <a:lnSpc>
                <a:spcPct val="142857"/>
              </a:lnSpc>
              <a:spcBef>
                <a:spcPts val="0"/>
              </a:spcBef>
              <a:buClr>
                <a:srgbClr val="000000"/>
              </a:buClr>
              <a:buSzPct val="100000"/>
              <a:buFont typeface="Calibri"/>
            </a:pPr>
            <a:r>
              <a:rPr lang="en" sz="1800">
                <a:solidFill>
                  <a:srgbClr val="000000"/>
                </a:solidFill>
                <a:highlight>
                  <a:srgbClr val="FFFFFF"/>
                </a:highlight>
              </a:rPr>
              <a:t>Set that password for admin user</a:t>
            </a:r>
          </a:p>
          <a:p>
            <a:pPr marL="0" lvl="0" indent="0" rtl="0">
              <a:lnSpc>
                <a:spcPct val="142857"/>
              </a:lnSpc>
              <a:spcBef>
                <a:spcPts val="0"/>
              </a:spcBef>
              <a:buNone/>
            </a:pPr>
            <a:r>
              <a:rPr lang="en" sz="1200">
                <a:solidFill>
                  <a:srgbClr val="A71D5D"/>
                </a:solidFill>
                <a:highlight>
                  <a:srgbClr val="FFFFFF"/>
                </a:highlight>
                <a:latin typeface="Source Code Pro"/>
                <a:ea typeface="Source Code Pro"/>
                <a:cs typeface="Source Code Pro"/>
                <a:sym typeface="Source Code Pro"/>
              </a:rPr>
              <a:t>&amp;</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183691"/>
                </a:solidFill>
                <a:highlight>
                  <a:srgbClr val="FFFFFF"/>
                </a:highlight>
                <a:latin typeface="Source Code Pro"/>
                <a:ea typeface="Source Code Pro"/>
                <a:cs typeface="Source Code Pro"/>
                <a:sym typeface="Source Code Pro"/>
              </a:rPr>
              <a:t>"</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0086B3"/>
                </a:solidFill>
                <a:highlight>
                  <a:srgbClr val="FFFFFF"/>
                </a:highlight>
                <a:latin typeface="Source Code Pro"/>
                <a:ea typeface="Source Code Pro"/>
                <a:cs typeface="Source Code Pro"/>
                <a:sym typeface="Source Code Pro"/>
              </a:rPr>
              <a:t>env:</a:t>
            </a:r>
            <a:r>
              <a:rPr lang="en" sz="1200">
                <a:solidFill>
                  <a:srgbClr val="333333"/>
                </a:solidFill>
                <a:highlight>
                  <a:srgbClr val="FFFFFF"/>
                </a:highlight>
                <a:latin typeface="Source Code Pro"/>
                <a:ea typeface="Source Code Pro"/>
                <a:cs typeface="Source Code Pro"/>
                <a:sym typeface="Source Code Pro"/>
              </a:rPr>
              <a:t>programfiles</a:t>
            </a:r>
            <a:r>
              <a:rPr lang="en" sz="1200">
                <a:solidFill>
                  <a:srgbClr val="183691"/>
                </a:solidFill>
                <a:highlight>
                  <a:srgbClr val="FFFFFF"/>
                </a:highlight>
                <a:latin typeface="Source Code Pro"/>
                <a:ea typeface="Source Code Pro"/>
                <a:cs typeface="Source Code Pro"/>
                <a:sym typeface="Source Code Pro"/>
              </a:rPr>
              <a:t>\splunkuniversalforwarder\bin\splunk.exe"</a:t>
            </a:r>
            <a:r>
              <a:rPr lang="en" sz="1200">
                <a:solidFill>
                  <a:srgbClr val="333333"/>
                </a:solidFill>
                <a:highlight>
                  <a:srgbClr val="FFFFFF"/>
                </a:highlight>
                <a:latin typeface="Source Code Pro"/>
                <a:ea typeface="Source Code Pro"/>
                <a:cs typeface="Source Code Pro"/>
                <a:sym typeface="Source Code Pro"/>
              </a:rPr>
              <a:t> edit user admin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password</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auth admin:changeme </a:t>
            </a:r>
            <a:r>
              <a:rPr lang="en" sz="1200">
                <a:solidFill>
                  <a:srgbClr val="A71D5D"/>
                </a:solidFill>
                <a:highlight>
                  <a:srgbClr val="FFFFFF"/>
                </a:highlight>
                <a:latin typeface="Source Code Pro"/>
                <a:ea typeface="Source Code Pro"/>
                <a:cs typeface="Source Code Pro"/>
                <a:sym typeface="Source Code Pro"/>
              </a:rPr>
              <a:t>|</a:t>
            </a:r>
            <a:r>
              <a:rPr lang="en" sz="1200">
                <a:solidFill>
                  <a:srgbClr val="333333"/>
                </a:solidFill>
                <a:highlight>
                  <a:srgbClr val="FFFFFF"/>
                </a:highlight>
                <a:latin typeface="Source Code Pro"/>
                <a:ea typeface="Source Code Pro"/>
                <a:cs typeface="Source Code Pro"/>
                <a:sym typeface="Source Code Pro"/>
              </a:rPr>
              <a:t> </a:t>
            </a:r>
            <a:r>
              <a:rPr lang="en" sz="1200">
                <a:solidFill>
                  <a:srgbClr val="0086B3"/>
                </a:solidFill>
                <a:highlight>
                  <a:srgbClr val="FFFFFF"/>
                </a:highlight>
                <a:latin typeface="Source Code Pro"/>
                <a:ea typeface="Source Code Pro"/>
                <a:cs typeface="Source Code Pro"/>
                <a:sym typeface="Source Code Pro"/>
              </a:rPr>
              <a:t>out-null</a:t>
            </a:r>
          </a:p>
        </p:txBody>
      </p:sp>
      <p:pic>
        <p:nvPicPr>
          <p:cNvPr id="242" name="Shape 242"/>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243" name="Shape 243" descr="script-gray-2.png"/>
          <p:cNvPicPr preferRelativeResize="0"/>
          <p:nvPr/>
        </p:nvPicPr>
        <p:blipFill rotWithShape="1">
          <a:blip r:embed="rId4">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246505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pic>
        <p:nvPicPr>
          <p:cNvPr id="249" name="Shape 249"/>
          <p:cNvPicPr preferRelativeResize="0"/>
          <p:nvPr/>
        </p:nvPicPr>
        <p:blipFill>
          <a:blip r:embed="rId3">
            <a:alphaModFix/>
          </a:blip>
          <a:stretch>
            <a:fillRect/>
          </a:stretch>
        </p:blipFill>
        <p:spPr>
          <a:xfrm>
            <a:off x="83024" y="4411299"/>
            <a:ext cx="257099" cy="257099"/>
          </a:xfrm>
          <a:prstGeom prst="rect">
            <a:avLst/>
          </a:prstGeom>
          <a:noFill/>
          <a:ln>
            <a:noFill/>
          </a:ln>
        </p:spPr>
      </p:pic>
      <p:graphicFrame>
        <p:nvGraphicFramePr>
          <p:cNvPr id="250" name="Shape 250"/>
          <p:cNvGraphicFramePr/>
          <p:nvPr>
            <p:extLst>
              <p:ext uri="{D42A27DB-BD31-4B8C-83A1-F6EECF244321}">
                <p14:modId xmlns:p14="http://schemas.microsoft.com/office/powerpoint/2010/main" val="2514837912"/>
              </p:ext>
            </p:extLst>
          </p:nvPr>
        </p:nvGraphicFramePr>
        <p:xfrm>
          <a:off x="2464775" y="1017725"/>
          <a:ext cx="4214450" cy="3562318"/>
        </p:xfrm>
        <a:graphic>
          <a:graphicData uri="http://schemas.openxmlformats.org/drawingml/2006/table">
            <a:tbl>
              <a:tblPr>
                <a:noFill/>
              </a:tblPr>
              <a:tblGrid>
                <a:gridCol w="3497725"/>
                <a:gridCol w="716725"/>
              </a:tblGrid>
              <a:tr h="575492">
                <a:tc>
                  <a:txBody>
                    <a:bodyPr/>
                    <a:lstStyle/>
                    <a:p>
                      <a:pPr marL="257129" lvl="0" indent="-145369" rtl="0">
                        <a:spcBef>
                          <a:spcPts val="675"/>
                        </a:spcBef>
                        <a:buNone/>
                      </a:pPr>
                      <a:r>
                        <a:rPr lang="en" sz="2200">
                          <a:solidFill>
                            <a:schemeClr val="dk1"/>
                          </a:solidFill>
                          <a:latin typeface="Calibri"/>
                          <a:ea typeface="Calibri"/>
                          <a:cs typeface="Calibri"/>
                          <a:sym typeface="Calibri"/>
                        </a:rPr>
                        <a:t>User Account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75492">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75492">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575492">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16666">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43684">
                <a:tc>
                  <a:txBody>
                    <a:bodyPr/>
                    <a:lstStyle/>
                    <a:p>
                      <a:pPr marL="257129" lvl="0" indent="-145369" rtl="0">
                        <a:spcBef>
                          <a:spcPts val="675"/>
                        </a:spcBef>
                        <a:buNone/>
                      </a:pPr>
                      <a:r>
                        <a:rPr lang="en" sz="2200">
                          <a:solidFill>
                            <a:schemeClr val="dk1"/>
                          </a:solidFill>
                          <a:latin typeface="Calibri"/>
                          <a:ea typeface="Calibri"/>
                          <a:cs typeface="Calibri"/>
                          <a:sym typeface="Calibri"/>
                        </a:rPr>
                        <a:t>SSL Certificates</a:t>
                      </a:r>
                    </a:p>
                  </a:txBody>
                  <a:tcPr marL="91425" marR="91425" marT="91425" marB="91425">
                    <a:solidFill>
                      <a:srgbClr val="FF99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FF9900"/>
                    </a:solidFill>
                  </a:tcPr>
                </a:tc>
              </a:tr>
            </a:tbl>
          </a:graphicData>
        </a:graphic>
      </p:graphicFrame>
      <p:pic>
        <p:nvPicPr>
          <p:cNvPr id="251" name="Shape 251"/>
          <p:cNvPicPr preferRelativeResize="0"/>
          <p:nvPr/>
        </p:nvPicPr>
        <p:blipFill>
          <a:blip r:embed="rId4">
            <a:alphaModFix/>
          </a:blip>
          <a:stretch>
            <a:fillRect/>
          </a:stretch>
        </p:blipFill>
        <p:spPr>
          <a:xfrm>
            <a:off x="6015946" y="1017750"/>
            <a:ext cx="604578" cy="572700"/>
          </a:xfrm>
          <a:prstGeom prst="rect">
            <a:avLst/>
          </a:prstGeom>
          <a:noFill/>
          <a:ln>
            <a:noFill/>
          </a:ln>
        </p:spPr>
      </p:pic>
      <p:pic>
        <p:nvPicPr>
          <p:cNvPr id="252" name="Shape 252"/>
          <p:cNvPicPr preferRelativeResize="0"/>
          <p:nvPr/>
        </p:nvPicPr>
        <p:blipFill>
          <a:blip r:embed="rId5">
            <a:alphaModFix/>
          </a:blip>
          <a:stretch>
            <a:fillRect/>
          </a:stretch>
        </p:blipFill>
        <p:spPr>
          <a:xfrm>
            <a:off x="6048329" y="2220271"/>
            <a:ext cx="487175" cy="487175"/>
          </a:xfrm>
          <a:prstGeom prst="rect">
            <a:avLst/>
          </a:prstGeom>
          <a:noFill/>
          <a:ln>
            <a:noFill/>
          </a:ln>
        </p:spPr>
      </p:pic>
      <p:pic>
        <p:nvPicPr>
          <p:cNvPr id="253" name="Shape 253"/>
          <p:cNvPicPr preferRelativeResize="0"/>
          <p:nvPr/>
        </p:nvPicPr>
        <p:blipFill>
          <a:blip r:embed="rId5">
            <a:alphaModFix/>
          </a:blip>
          <a:stretch>
            <a:fillRect/>
          </a:stretch>
        </p:blipFill>
        <p:spPr>
          <a:xfrm>
            <a:off x="6041749" y="2752461"/>
            <a:ext cx="487175" cy="487175"/>
          </a:xfrm>
          <a:prstGeom prst="rect">
            <a:avLst/>
          </a:prstGeom>
          <a:noFill/>
          <a:ln>
            <a:noFill/>
          </a:ln>
        </p:spPr>
      </p:pic>
      <p:pic>
        <p:nvPicPr>
          <p:cNvPr id="254" name="Shape 254"/>
          <p:cNvPicPr preferRelativeResize="0"/>
          <p:nvPr/>
        </p:nvPicPr>
        <p:blipFill>
          <a:blip r:embed="rId5">
            <a:alphaModFix/>
          </a:blip>
          <a:stretch>
            <a:fillRect/>
          </a:stretch>
        </p:blipFill>
        <p:spPr>
          <a:xfrm>
            <a:off x="6061490" y="3370197"/>
            <a:ext cx="487175" cy="487175"/>
          </a:xfrm>
          <a:prstGeom prst="rect">
            <a:avLst/>
          </a:prstGeom>
          <a:noFill/>
          <a:ln>
            <a:noFill/>
          </a:ln>
        </p:spPr>
      </p:pic>
      <p:pic>
        <p:nvPicPr>
          <p:cNvPr id="255" name="Shape 255"/>
          <p:cNvPicPr preferRelativeResize="0"/>
          <p:nvPr/>
        </p:nvPicPr>
        <p:blipFill>
          <a:blip r:embed="rId5">
            <a:alphaModFix/>
          </a:blip>
          <a:stretch>
            <a:fillRect/>
          </a:stretch>
        </p:blipFill>
        <p:spPr>
          <a:xfrm>
            <a:off x="6048329" y="3988960"/>
            <a:ext cx="487175" cy="487175"/>
          </a:xfrm>
          <a:prstGeom prst="rect">
            <a:avLst/>
          </a:prstGeom>
          <a:noFill/>
          <a:ln>
            <a:noFill/>
          </a:ln>
        </p:spPr>
      </p:pic>
      <p:pic>
        <p:nvPicPr>
          <p:cNvPr id="256" name="Shape 256"/>
          <p:cNvPicPr preferRelativeResize="0"/>
          <p:nvPr/>
        </p:nvPicPr>
        <p:blipFill>
          <a:blip r:embed="rId4">
            <a:alphaModFix/>
          </a:blip>
          <a:stretch>
            <a:fillRect/>
          </a:stretch>
        </p:blipFill>
        <p:spPr>
          <a:xfrm>
            <a:off x="6035686" y="1599258"/>
            <a:ext cx="604578" cy="572700"/>
          </a:xfrm>
          <a:prstGeom prst="rect">
            <a:avLst/>
          </a:prstGeom>
          <a:noFill/>
          <a:ln>
            <a:noFill/>
          </a:ln>
        </p:spPr>
      </p:pic>
    </p:spTree>
    <p:extLst>
      <p:ext uri="{BB962C8B-B14F-4D97-AF65-F5344CB8AC3E}">
        <p14:creationId xmlns:p14="http://schemas.microsoft.com/office/powerpoint/2010/main" val="235107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0" y="0"/>
            <a:ext cx="9144000" cy="819900"/>
          </a:xfrm>
          <a:prstGeom prst="rect">
            <a:avLst/>
          </a:prstGeom>
        </p:spPr>
        <p:txBody>
          <a:bodyPr lIns="91425" tIns="91425" rIns="91425" bIns="91425" anchor="ctr" anchorCtr="0">
            <a:noAutofit/>
          </a:bodyPr>
          <a:lstStyle/>
          <a:p>
            <a:pPr lvl="0">
              <a:spcBef>
                <a:spcPts val="0"/>
              </a:spcBef>
              <a:buNone/>
            </a:pPr>
            <a:r>
              <a:rPr lang="en"/>
              <a:t>Matt Uebel</a:t>
            </a:r>
          </a:p>
        </p:txBody>
      </p:sp>
      <p:grpSp>
        <p:nvGrpSpPr>
          <p:cNvPr id="99" name="Shape 99"/>
          <p:cNvGrpSpPr/>
          <p:nvPr/>
        </p:nvGrpSpPr>
        <p:grpSpPr>
          <a:xfrm>
            <a:off x="430138" y="1306012"/>
            <a:ext cx="1403528" cy="1231482"/>
            <a:chOff x="7264967" y="1407274"/>
            <a:chExt cx="925200" cy="1011900"/>
          </a:xfrm>
        </p:grpSpPr>
        <p:pic>
          <p:nvPicPr>
            <p:cNvPr id="100" name="Shape 100" descr="person-black-2.png"/>
            <p:cNvPicPr preferRelativeResize="0"/>
            <p:nvPr/>
          </p:nvPicPr>
          <p:blipFill rotWithShape="1">
            <a:blip r:embed="rId3">
              <a:alphaModFix/>
            </a:blip>
            <a:srcRect/>
            <a:stretch/>
          </p:blipFill>
          <p:spPr>
            <a:xfrm>
              <a:off x="7264967" y="1407274"/>
              <a:ext cx="925200" cy="1011900"/>
            </a:xfrm>
            <a:prstGeom prst="rect">
              <a:avLst/>
            </a:prstGeom>
            <a:noFill/>
            <a:ln>
              <a:noFill/>
            </a:ln>
          </p:spPr>
        </p:pic>
        <p:pic>
          <p:nvPicPr>
            <p:cNvPr id="101" name="Shape 101" descr="logo_splunk_2color_W.png"/>
            <p:cNvPicPr preferRelativeResize="0"/>
            <p:nvPr/>
          </p:nvPicPr>
          <p:blipFill rotWithShape="1">
            <a:blip r:embed="rId4">
              <a:alphaModFix/>
            </a:blip>
            <a:srcRect/>
            <a:stretch/>
          </p:blipFill>
          <p:spPr>
            <a:xfrm>
              <a:off x="7438017" y="2147901"/>
              <a:ext cx="620700" cy="183600"/>
            </a:xfrm>
            <a:prstGeom prst="rect">
              <a:avLst/>
            </a:prstGeom>
            <a:noFill/>
            <a:ln>
              <a:noFill/>
            </a:ln>
          </p:spPr>
        </p:pic>
      </p:grpSp>
      <p:pic>
        <p:nvPicPr>
          <p:cNvPr id="102" name="Shape 102" descr="gears-gray-2.png"/>
          <p:cNvPicPr preferRelativeResize="0"/>
          <p:nvPr/>
        </p:nvPicPr>
        <p:blipFill rotWithShape="1">
          <a:blip r:embed="rId5">
            <a:alphaModFix/>
          </a:blip>
          <a:srcRect/>
          <a:stretch/>
        </p:blipFill>
        <p:spPr>
          <a:xfrm>
            <a:off x="7481876" y="1363598"/>
            <a:ext cx="1116300" cy="1116299"/>
          </a:xfrm>
          <a:prstGeom prst="rect">
            <a:avLst/>
          </a:prstGeom>
          <a:noFill/>
          <a:ln>
            <a:noFill/>
          </a:ln>
        </p:spPr>
      </p:pic>
      <p:pic>
        <p:nvPicPr>
          <p:cNvPr id="103" name="Shape 103" descr="logo-defense-point-security.png"/>
          <p:cNvPicPr preferRelativeResize="0"/>
          <p:nvPr/>
        </p:nvPicPr>
        <p:blipFill>
          <a:blip r:embed="rId6">
            <a:alphaModFix/>
          </a:blip>
          <a:stretch>
            <a:fillRect/>
          </a:stretch>
        </p:blipFill>
        <p:spPr>
          <a:xfrm>
            <a:off x="3090850" y="1507400"/>
            <a:ext cx="2962275" cy="828675"/>
          </a:xfrm>
          <a:prstGeom prst="rect">
            <a:avLst/>
          </a:prstGeom>
          <a:noFill/>
          <a:ln>
            <a:noFill/>
          </a:ln>
        </p:spPr>
      </p:pic>
    </p:spTree>
    <p:extLst>
      <p:ext uri="{BB962C8B-B14F-4D97-AF65-F5344CB8AC3E}">
        <p14:creationId xmlns:p14="http://schemas.microsoft.com/office/powerpoint/2010/main" val="318279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Disable Management Port (nix)</a:t>
            </a:r>
          </a:p>
        </p:txBody>
      </p:sp>
      <p:sp>
        <p:nvSpPr>
          <p:cNvPr id="262" name="Shape 26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55600" rtl="0">
              <a:lnSpc>
                <a:spcPct val="142857"/>
              </a:lnSpc>
              <a:spcBef>
                <a:spcPts val="0"/>
              </a:spcBef>
              <a:buClr>
                <a:srgbClr val="333333"/>
              </a:buClr>
              <a:buSzPct val="100000"/>
              <a:buFont typeface="Source Code Pro"/>
            </a:pPr>
            <a:r>
              <a:rPr lang="en" sz="2000">
                <a:solidFill>
                  <a:srgbClr val="333333"/>
                </a:solidFill>
                <a:highlight>
                  <a:srgbClr val="FFFFFF"/>
                </a:highlight>
              </a:rPr>
              <a:t>Create app directory</a:t>
            </a:r>
          </a:p>
          <a:p>
            <a:pPr marL="0" lvl="0" indent="0" rtl="0">
              <a:lnSpc>
                <a:spcPct val="142857"/>
              </a:lnSpc>
              <a:spcBef>
                <a:spcPts val="0"/>
              </a:spcBef>
              <a:buNone/>
            </a:pPr>
            <a:r>
              <a:rPr lang="en" sz="2000">
                <a:solidFill>
                  <a:srgbClr val="333333"/>
                </a:solidFill>
                <a:highlight>
                  <a:srgbClr val="FFFFFF"/>
                </a:highlight>
                <a:latin typeface="Source Code Pro"/>
                <a:ea typeface="Source Code Pro"/>
                <a:cs typeface="Source Code Pro"/>
                <a:sym typeface="Source Code Pro"/>
              </a:rPr>
              <a:t>mkdir -p /opt/splunkforwarder/etc/apps/UF-TA-killrest/local</a:t>
            </a:r>
          </a:p>
          <a:p>
            <a:pPr marL="457200" lvl="0" indent="-355600">
              <a:lnSpc>
                <a:spcPct val="142857"/>
              </a:lnSpc>
              <a:spcBef>
                <a:spcPts val="0"/>
              </a:spcBef>
              <a:buClr>
                <a:srgbClr val="333333"/>
              </a:buClr>
              <a:buSzPct val="100000"/>
              <a:buFont typeface="Calibri"/>
            </a:pPr>
            <a:r>
              <a:rPr lang="en" sz="2000">
                <a:solidFill>
                  <a:srgbClr val="333333"/>
                </a:solidFill>
                <a:highlight>
                  <a:srgbClr val="FFFFFF"/>
                </a:highlight>
              </a:rPr>
              <a:t>Generate server.conf containing config to disable management interface</a:t>
            </a:r>
          </a:p>
          <a:p>
            <a:pPr marL="0" lvl="0" indent="0">
              <a:lnSpc>
                <a:spcPct val="142857"/>
              </a:lnSpc>
              <a:spcBef>
                <a:spcPts val="0"/>
              </a:spcBef>
              <a:buNone/>
            </a:pPr>
            <a:r>
              <a:rPr lang="en" sz="2000">
                <a:solidFill>
                  <a:srgbClr val="0086B3"/>
                </a:solidFill>
                <a:highlight>
                  <a:srgbClr val="FFFFFF"/>
                </a:highlight>
                <a:latin typeface="Source Code Pro"/>
                <a:ea typeface="Source Code Pro"/>
                <a:cs typeface="Source Code Pro"/>
                <a:sym typeface="Source Code Pro"/>
              </a:rPr>
              <a:t>echo</a:t>
            </a:r>
            <a:r>
              <a:rPr lang="en" sz="2000">
                <a:solidFill>
                  <a:srgbClr val="333333"/>
                </a:solidFill>
                <a:highlight>
                  <a:srgbClr val="FFFFFF"/>
                </a:highlight>
                <a:latin typeface="Source Code Pro"/>
                <a:ea typeface="Source Code Pro"/>
                <a:cs typeface="Source Code Pro"/>
                <a:sym typeface="Source Code Pro"/>
              </a:rPr>
              <a:t> </a:t>
            </a:r>
            <a:r>
              <a:rPr lang="en" sz="2000">
                <a:solidFill>
                  <a:srgbClr val="183691"/>
                </a:solidFill>
                <a:highlight>
                  <a:srgbClr val="FFFFFF"/>
                </a:highlight>
                <a:latin typeface="Source Code Pro"/>
                <a:ea typeface="Source Code Pro"/>
                <a:cs typeface="Source Code Pro"/>
                <a:sym typeface="Source Code Pro"/>
              </a:rPr>
              <a:t>'[httpServer]</a:t>
            </a:r>
          </a:p>
          <a:p>
            <a:pPr marL="0" lvl="0" indent="0" rtl="0">
              <a:lnSpc>
                <a:spcPct val="142857"/>
              </a:lnSpc>
              <a:spcBef>
                <a:spcPts val="0"/>
              </a:spcBef>
              <a:buNone/>
            </a:pPr>
            <a:r>
              <a:rPr lang="en" sz="2000">
                <a:solidFill>
                  <a:srgbClr val="183691"/>
                </a:solidFill>
                <a:highlight>
                  <a:srgbClr val="FFFFFF"/>
                </a:highlight>
                <a:latin typeface="Source Code Pro"/>
                <a:ea typeface="Source Code Pro"/>
                <a:cs typeface="Source Code Pro"/>
                <a:sym typeface="Source Code Pro"/>
              </a:rPr>
              <a:t>disableDefaultPort = true'</a:t>
            </a:r>
            <a:r>
              <a:rPr lang="en" sz="2000">
                <a:solidFill>
                  <a:srgbClr val="333333"/>
                </a:solidFill>
                <a:highlight>
                  <a:srgbClr val="FFFFFF"/>
                </a:highlight>
                <a:latin typeface="Source Code Pro"/>
                <a:ea typeface="Source Code Pro"/>
                <a:cs typeface="Source Code Pro"/>
                <a:sym typeface="Source Code Pro"/>
              </a:rPr>
              <a:t> </a:t>
            </a:r>
            <a:r>
              <a:rPr lang="en" sz="2000">
                <a:solidFill>
                  <a:srgbClr val="A71D5D"/>
                </a:solidFill>
                <a:highlight>
                  <a:srgbClr val="FFFFFF"/>
                </a:highlight>
                <a:latin typeface="Source Code Pro"/>
                <a:ea typeface="Source Code Pro"/>
                <a:cs typeface="Source Code Pro"/>
                <a:sym typeface="Source Code Pro"/>
              </a:rPr>
              <a:t>&gt;</a:t>
            </a:r>
            <a:r>
              <a:rPr lang="en" sz="2000">
                <a:solidFill>
                  <a:srgbClr val="333333"/>
                </a:solidFill>
                <a:highlight>
                  <a:srgbClr val="FFFFFF"/>
                </a:highlight>
                <a:latin typeface="Source Code Pro"/>
                <a:ea typeface="Source Code Pro"/>
                <a:cs typeface="Source Code Pro"/>
                <a:sym typeface="Source Code Pro"/>
              </a:rPr>
              <a:t> /opt/splunkforwarder/etc/apps/UF-TA-killrest/local/server.conf</a:t>
            </a:r>
          </a:p>
          <a:p>
            <a:pPr lvl="0">
              <a:spcBef>
                <a:spcPts val="0"/>
              </a:spcBef>
              <a:buNone/>
            </a:pPr>
            <a:endParaRPr/>
          </a:p>
          <a:p>
            <a:pPr lvl="0">
              <a:spcBef>
                <a:spcPts val="0"/>
              </a:spcBef>
              <a:buNone/>
            </a:pPr>
            <a:endParaRPr/>
          </a:p>
          <a:p>
            <a:pPr lvl="0">
              <a:spcBef>
                <a:spcPts val="0"/>
              </a:spcBef>
              <a:buNone/>
            </a:pPr>
            <a:endParaRPr/>
          </a:p>
        </p:txBody>
      </p:sp>
      <p:pic>
        <p:nvPicPr>
          <p:cNvPr id="263" name="Shape 263" descr="script-gray-2.png"/>
          <p:cNvPicPr preferRelativeResize="0"/>
          <p:nvPr/>
        </p:nvPicPr>
        <p:blipFill rotWithShape="1">
          <a:blip r:embed="rId3">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2059770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Clr>
                <a:schemeClr val="dk1"/>
              </a:buClr>
              <a:buSzPct val="29729"/>
              <a:buFont typeface="Arial"/>
              <a:buNone/>
            </a:pPr>
            <a:r>
              <a:rPr lang="en">
                <a:solidFill>
                  <a:schemeClr val="dk1"/>
                </a:solidFill>
              </a:rPr>
              <a:t>Disable Management Port (win)</a:t>
            </a:r>
          </a:p>
        </p:txBody>
      </p:sp>
      <p:sp>
        <p:nvSpPr>
          <p:cNvPr id="269" name="Shape 2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42857"/>
              </a:lnSpc>
              <a:spcBef>
                <a:spcPts val="0"/>
              </a:spcBef>
              <a:buClr>
                <a:srgbClr val="000000"/>
              </a:buClr>
              <a:buSzPct val="100000"/>
            </a:pPr>
            <a:r>
              <a:rPr lang="en" sz="1800">
                <a:solidFill>
                  <a:srgbClr val="333333"/>
                </a:solidFill>
              </a:rPr>
              <a:t>Create app directory</a:t>
            </a:r>
          </a:p>
          <a:p>
            <a:pPr marL="0" lvl="0" indent="0" rtl="0">
              <a:lnSpc>
                <a:spcPct val="142857"/>
              </a:lnSpc>
              <a:spcBef>
                <a:spcPts val="0"/>
              </a:spcBef>
              <a:buNone/>
            </a:pPr>
            <a:r>
              <a:rPr lang="en" sz="1800">
                <a:solidFill>
                  <a:srgbClr val="0086B3"/>
                </a:solidFill>
                <a:highlight>
                  <a:srgbClr val="FFFFFF"/>
                </a:highlight>
                <a:latin typeface="Source Code Pro"/>
                <a:ea typeface="Source Code Pro"/>
                <a:cs typeface="Source Code Pro"/>
                <a:sym typeface="Source Code Pro"/>
              </a:rPr>
              <a:t>new-item</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path </a:t>
            </a:r>
            <a:r>
              <a:rPr lang="en" sz="1800">
                <a:solidFill>
                  <a:srgbClr val="183691"/>
                </a:solidFill>
                <a:highlight>
                  <a:srgbClr val="FFFFFF"/>
                </a:highlight>
                <a:latin typeface="Source Code Pro"/>
                <a:ea typeface="Source Code Pro"/>
                <a:cs typeface="Source Code Pro"/>
                <a:sym typeface="Source Code Pro"/>
              </a:rPr>
              <a:t>"</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0086B3"/>
                </a:solidFill>
                <a:highlight>
                  <a:srgbClr val="FFFFFF"/>
                </a:highlight>
                <a:latin typeface="Source Code Pro"/>
                <a:ea typeface="Source Code Pro"/>
                <a:cs typeface="Source Code Pro"/>
                <a:sym typeface="Source Code Pro"/>
              </a:rPr>
              <a:t>env:</a:t>
            </a:r>
            <a:r>
              <a:rPr lang="en" sz="1800">
                <a:solidFill>
                  <a:srgbClr val="333333"/>
                </a:solidFill>
                <a:highlight>
                  <a:srgbClr val="FFFFFF"/>
                </a:highlight>
                <a:latin typeface="Source Code Pro"/>
                <a:ea typeface="Source Code Pro"/>
                <a:cs typeface="Source Code Pro"/>
                <a:sym typeface="Source Code Pro"/>
              </a:rPr>
              <a:t>programfiles</a:t>
            </a:r>
            <a:r>
              <a:rPr lang="en" sz="1800">
                <a:solidFill>
                  <a:srgbClr val="183691"/>
                </a:solidFill>
                <a:highlight>
                  <a:srgbClr val="FFFFFF"/>
                </a:highlight>
                <a:latin typeface="Source Code Pro"/>
                <a:ea typeface="Source Code Pro"/>
                <a:cs typeface="Source Code Pro"/>
                <a:sym typeface="Source Code Pro"/>
              </a:rPr>
              <a:t>\splunkuniversalforwarder\etc\apps\UF-TA-killrest\local"</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ItemType </a:t>
            </a:r>
            <a:r>
              <a:rPr lang="en" sz="1800">
                <a:solidFill>
                  <a:srgbClr val="183691"/>
                </a:solidFill>
                <a:highlight>
                  <a:srgbClr val="FFFFFF"/>
                </a:highlight>
                <a:latin typeface="Source Code Pro"/>
                <a:ea typeface="Source Code Pro"/>
                <a:cs typeface="Source Code Pro"/>
                <a:sym typeface="Source Code Pro"/>
              </a:rPr>
              <a:t>"Directory"</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force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0086B3"/>
                </a:solidFill>
                <a:highlight>
                  <a:srgbClr val="FFFFFF"/>
                </a:highlight>
                <a:latin typeface="Source Code Pro"/>
                <a:ea typeface="Source Code Pro"/>
                <a:cs typeface="Source Code Pro"/>
                <a:sym typeface="Source Code Pro"/>
              </a:rPr>
              <a:t>out-null</a:t>
            </a:r>
          </a:p>
          <a:p>
            <a:pPr marL="457200" lvl="0" indent="-342900">
              <a:lnSpc>
                <a:spcPct val="142857"/>
              </a:lnSpc>
              <a:spcBef>
                <a:spcPts val="0"/>
              </a:spcBef>
              <a:buClr>
                <a:srgbClr val="000000"/>
              </a:buClr>
              <a:buSzPct val="100000"/>
              <a:buFont typeface="Calibri"/>
            </a:pPr>
            <a:r>
              <a:rPr lang="en" sz="1800">
                <a:solidFill>
                  <a:srgbClr val="333333"/>
                </a:solidFill>
              </a:rPr>
              <a:t>Generate server.conf containing config to disable management interface</a:t>
            </a:r>
          </a:p>
          <a:p>
            <a:pPr marL="0" lvl="0" indent="0">
              <a:lnSpc>
                <a:spcPct val="142857"/>
              </a:lnSpc>
              <a:spcBef>
                <a:spcPts val="0"/>
              </a:spcBef>
              <a:buNone/>
            </a:pPr>
            <a:r>
              <a:rPr lang="en" sz="1800">
                <a:solidFill>
                  <a:srgbClr val="183691"/>
                </a:solidFill>
                <a:highlight>
                  <a:srgbClr val="FFFFFF"/>
                </a:highlight>
                <a:latin typeface="Source Code Pro"/>
                <a:ea typeface="Source Code Pro"/>
                <a:cs typeface="Source Code Pro"/>
                <a:sym typeface="Source Code Pro"/>
              </a:rPr>
              <a:t>"[httpServer]`r`ndisableDefaultPort = true"</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0086B3"/>
                </a:solidFill>
                <a:highlight>
                  <a:srgbClr val="FFFFFF"/>
                </a:highlight>
                <a:latin typeface="Source Code Pro"/>
                <a:ea typeface="Source Code Pro"/>
                <a:cs typeface="Source Code Pro"/>
                <a:sym typeface="Source Code Pro"/>
              </a:rPr>
              <a:t>out-file</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183691"/>
                </a:solidFill>
                <a:highlight>
                  <a:srgbClr val="FFFFFF"/>
                </a:highlight>
                <a:latin typeface="Source Code Pro"/>
                <a:ea typeface="Source Code Pro"/>
                <a:cs typeface="Source Code Pro"/>
                <a:sym typeface="Source Code Pro"/>
              </a:rPr>
              <a:t>"</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0086B3"/>
                </a:solidFill>
                <a:highlight>
                  <a:srgbClr val="FFFFFF"/>
                </a:highlight>
                <a:latin typeface="Source Code Pro"/>
                <a:ea typeface="Source Code Pro"/>
                <a:cs typeface="Source Code Pro"/>
                <a:sym typeface="Source Code Pro"/>
              </a:rPr>
              <a:t>env:</a:t>
            </a:r>
            <a:r>
              <a:rPr lang="en" sz="1800">
                <a:solidFill>
                  <a:srgbClr val="333333"/>
                </a:solidFill>
                <a:highlight>
                  <a:srgbClr val="FFFFFF"/>
                </a:highlight>
                <a:latin typeface="Source Code Pro"/>
                <a:ea typeface="Source Code Pro"/>
                <a:cs typeface="Source Code Pro"/>
                <a:sym typeface="Source Code Pro"/>
              </a:rPr>
              <a:t>programfiles</a:t>
            </a:r>
            <a:r>
              <a:rPr lang="en" sz="1800">
                <a:solidFill>
                  <a:srgbClr val="183691"/>
                </a:solidFill>
                <a:highlight>
                  <a:srgbClr val="FFFFFF"/>
                </a:highlight>
                <a:latin typeface="Source Code Pro"/>
                <a:ea typeface="Source Code Pro"/>
                <a:cs typeface="Source Code Pro"/>
                <a:sym typeface="Source Code Pro"/>
              </a:rPr>
              <a:t>\splunkuniversalforwarder\etc\apps\UF-TA-killrest\local\server.conf"</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force </a:t>
            </a:r>
            <a:r>
              <a:rPr lang="en" sz="1800">
                <a:solidFill>
                  <a:srgbClr val="A71D5D"/>
                </a:solidFill>
                <a:highlight>
                  <a:srgbClr val="FFFFFF"/>
                </a:highlight>
                <a:latin typeface="Source Code Pro"/>
                <a:ea typeface="Source Code Pro"/>
                <a:cs typeface="Source Code Pro"/>
                <a:sym typeface="Source Code Pro"/>
              </a:rPr>
              <a:t>|</a:t>
            </a:r>
            <a:r>
              <a:rPr lang="en" sz="1800">
                <a:solidFill>
                  <a:srgbClr val="333333"/>
                </a:solidFill>
                <a:highlight>
                  <a:srgbClr val="FFFFFF"/>
                </a:highlight>
                <a:latin typeface="Source Code Pro"/>
                <a:ea typeface="Source Code Pro"/>
                <a:cs typeface="Source Code Pro"/>
                <a:sym typeface="Source Code Pro"/>
              </a:rPr>
              <a:t> </a:t>
            </a:r>
            <a:r>
              <a:rPr lang="en" sz="1800">
                <a:solidFill>
                  <a:srgbClr val="0086B3"/>
                </a:solidFill>
                <a:highlight>
                  <a:srgbClr val="FFFFFF"/>
                </a:highlight>
                <a:latin typeface="Source Code Pro"/>
                <a:ea typeface="Source Code Pro"/>
                <a:cs typeface="Source Code Pro"/>
                <a:sym typeface="Source Code Pro"/>
              </a:rPr>
              <a:t>out-null</a:t>
            </a:r>
          </a:p>
          <a:p>
            <a:pPr lvl="0">
              <a:spcBef>
                <a:spcPts val="0"/>
              </a:spcBef>
              <a:buNone/>
            </a:pPr>
            <a:endParaRPr/>
          </a:p>
        </p:txBody>
      </p:sp>
      <p:pic>
        <p:nvPicPr>
          <p:cNvPr id="270" name="Shape 270"/>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271" name="Shape 271" descr="script-gray-2.png"/>
          <p:cNvPicPr preferRelativeResize="0"/>
          <p:nvPr/>
        </p:nvPicPr>
        <p:blipFill rotWithShape="1">
          <a:blip r:embed="rId4">
            <a:alphaModFix/>
          </a:blip>
          <a:srcRect/>
          <a:stretch/>
        </p:blipFill>
        <p:spPr>
          <a:xfrm>
            <a:off x="8415592" y="196567"/>
            <a:ext cx="511200" cy="671100"/>
          </a:xfrm>
          <a:prstGeom prst="rect">
            <a:avLst/>
          </a:prstGeom>
          <a:noFill/>
          <a:ln>
            <a:noFill/>
          </a:ln>
        </p:spPr>
      </p:pic>
    </p:spTree>
    <p:extLst>
      <p:ext uri="{BB962C8B-B14F-4D97-AF65-F5344CB8AC3E}">
        <p14:creationId xmlns:p14="http://schemas.microsoft.com/office/powerpoint/2010/main" val="115401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pic>
        <p:nvPicPr>
          <p:cNvPr id="277" name="Shape 277"/>
          <p:cNvPicPr preferRelativeResize="0"/>
          <p:nvPr/>
        </p:nvPicPr>
        <p:blipFill>
          <a:blip r:embed="rId3">
            <a:alphaModFix/>
          </a:blip>
          <a:stretch>
            <a:fillRect/>
          </a:stretch>
        </p:blipFill>
        <p:spPr>
          <a:xfrm>
            <a:off x="83024" y="4411299"/>
            <a:ext cx="257099" cy="257099"/>
          </a:xfrm>
          <a:prstGeom prst="rect">
            <a:avLst/>
          </a:prstGeom>
          <a:noFill/>
          <a:ln>
            <a:noFill/>
          </a:ln>
        </p:spPr>
      </p:pic>
      <p:graphicFrame>
        <p:nvGraphicFramePr>
          <p:cNvPr id="278" name="Shape 278"/>
          <p:cNvGraphicFramePr/>
          <p:nvPr>
            <p:extLst>
              <p:ext uri="{D42A27DB-BD31-4B8C-83A1-F6EECF244321}">
                <p14:modId xmlns:p14="http://schemas.microsoft.com/office/powerpoint/2010/main" val="1565184184"/>
              </p:ext>
            </p:extLst>
          </p:nvPr>
        </p:nvGraphicFramePr>
        <p:xfrm>
          <a:off x="2464775" y="1017725"/>
          <a:ext cx="4214450" cy="3641285"/>
        </p:xfrm>
        <a:graphic>
          <a:graphicData uri="http://schemas.openxmlformats.org/drawingml/2006/table">
            <a:tbl>
              <a:tblPr>
                <a:noFill/>
              </a:tblPr>
              <a:tblGrid>
                <a:gridCol w="3497725"/>
                <a:gridCol w="716725"/>
              </a:tblGrid>
              <a:tr h="588249">
                <a:tc>
                  <a:txBody>
                    <a:bodyPr/>
                    <a:lstStyle/>
                    <a:p>
                      <a:pPr marL="257129" lvl="0" indent="-145369" rtl="0">
                        <a:spcBef>
                          <a:spcPts val="675"/>
                        </a:spcBef>
                        <a:buNone/>
                      </a:pPr>
                      <a:r>
                        <a:rPr lang="en" sz="2200">
                          <a:solidFill>
                            <a:schemeClr val="dk1"/>
                          </a:solidFill>
                          <a:latin typeface="Calibri"/>
                          <a:ea typeface="Calibri"/>
                          <a:cs typeface="Calibri"/>
                          <a:sym typeface="Calibri"/>
                        </a:rPr>
                        <a:t>User Account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8249">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8249">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8249">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30336">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57953">
                <a:tc>
                  <a:txBody>
                    <a:bodyPr/>
                    <a:lstStyle/>
                    <a:p>
                      <a:pPr marL="257129" lvl="0" indent="-145369" rtl="0">
                        <a:spcBef>
                          <a:spcPts val="675"/>
                        </a:spcBef>
                        <a:buNone/>
                      </a:pPr>
                      <a:r>
                        <a:rPr lang="en" sz="2200">
                          <a:solidFill>
                            <a:schemeClr val="dk1"/>
                          </a:solidFill>
                          <a:latin typeface="Calibri"/>
                          <a:ea typeface="Calibri"/>
                          <a:cs typeface="Calibri"/>
                          <a:sym typeface="Calibri"/>
                        </a:rPr>
                        <a:t>SSL Certificates</a:t>
                      </a:r>
                    </a:p>
                  </a:txBody>
                  <a:tcPr marL="91425" marR="91425" marT="91425" marB="91425">
                    <a:solidFill>
                      <a:srgbClr val="FF99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FF9900"/>
                    </a:solidFill>
                  </a:tcPr>
                </a:tc>
              </a:tr>
            </a:tbl>
          </a:graphicData>
        </a:graphic>
      </p:graphicFrame>
      <p:pic>
        <p:nvPicPr>
          <p:cNvPr id="279" name="Shape 279"/>
          <p:cNvPicPr preferRelativeResize="0"/>
          <p:nvPr/>
        </p:nvPicPr>
        <p:blipFill>
          <a:blip r:embed="rId4">
            <a:alphaModFix/>
          </a:blip>
          <a:stretch>
            <a:fillRect/>
          </a:stretch>
        </p:blipFill>
        <p:spPr>
          <a:xfrm>
            <a:off x="6015946" y="1017750"/>
            <a:ext cx="604578" cy="572700"/>
          </a:xfrm>
          <a:prstGeom prst="rect">
            <a:avLst/>
          </a:prstGeom>
          <a:noFill/>
          <a:ln>
            <a:noFill/>
          </a:ln>
        </p:spPr>
      </p:pic>
      <p:pic>
        <p:nvPicPr>
          <p:cNvPr id="280" name="Shape 280"/>
          <p:cNvPicPr preferRelativeResize="0"/>
          <p:nvPr/>
        </p:nvPicPr>
        <p:blipFill>
          <a:blip r:embed="rId5">
            <a:alphaModFix/>
          </a:blip>
          <a:stretch>
            <a:fillRect/>
          </a:stretch>
        </p:blipFill>
        <p:spPr>
          <a:xfrm>
            <a:off x="6048329" y="2805106"/>
            <a:ext cx="487175" cy="487175"/>
          </a:xfrm>
          <a:prstGeom prst="rect">
            <a:avLst/>
          </a:prstGeom>
          <a:noFill/>
          <a:ln>
            <a:noFill/>
          </a:ln>
        </p:spPr>
      </p:pic>
      <p:pic>
        <p:nvPicPr>
          <p:cNvPr id="281" name="Shape 281"/>
          <p:cNvPicPr preferRelativeResize="0"/>
          <p:nvPr/>
        </p:nvPicPr>
        <p:blipFill>
          <a:blip r:embed="rId5">
            <a:alphaModFix/>
          </a:blip>
          <a:stretch>
            <a:fillRect/>
          </a:stretch>
        </p:blipFill>
        <p:spPr>
          <a:xfrm>
            <a:off x="6048329" y="3422841"/>
            <a:ext cx="487175" cy="487175"/>
          </a:xfrm>
          <a:prstGeom prst="rect">
            <a:avLst/>
          </a:prstGeom>
          <a:noFill/>
          <a:ln>
            <a:noFill/>
          </a:ln>
        </p:spPr>
      </p:pic>
      <p:pic>
        <p:nvPicPr>
          <p:cNvPr id="282" name="Shape 282"/>
          <p:cNvPicPr preferRelativeResize="0"/>
          <p:nvPr/>
        </p:nvPicPr>
        <p:blipFill>
          <a:blip r:embed="rId5">
            <a:alphaModFix/>
          </a:blip>
          <a:stretch>
            <a:fillRect/>
          </a:stretch>
        </p:blipFill>
        <p:spPr>
          <a:xfrm>
            <a:off x="6068070" y="4041605"/>
            <a:ext cx="487175" cy="487175"/>
          </a:xfrm>
          <a:prstGeom prst="rect">
            <a:avLst/>
          </a:prstGeom>
          <a:noFill/>
          <a:ln>
            <a:noFill/>
          </a:ln>
        </p:spPr>
      </p:pic>
      <p:pic>
        <p:nvPicPr>
          <p:cNvPr id="283" name="Shape 283"/>
          <p:cNvPicPr preferRelativeResize="0"/>
          <p:nvPr/>
        </p:nvPicPr>
        <p:blipFill>
          <a:blip r:embed="rId4">
            <a:alphaModFix/>
          </a:blip>
          <a:stretch>
            <a:fillRect/>
          </a:stretch>
        </p:blipFill>
        <p:spPr>
          <a:xfrm>
            <a:off x="6022527" y="1605838"/>
            <a:ext cx="604578" cy="572700"/>
          </a:xfrm>
          <a:prstGeom prst="rect">
            <a:avLst/>
          </a:prstGeom>
          <a:noFill/>
          <a:ln>
            <a:noFill/>
          </a:ln>
        </p:spPr>
      </p:pic>
      <p:pic>
        <p:nvPicPr>
          <p:cNvPr id="284" name="Shape 284"/>
          <p:cNvPicPr preferRelativeResize="0"/>
          <p:nvPr/>
        </p:nvPicPr>
        <p:blipFill>
          <a:blip r:embed="rId4">
            <a:alphaModFix/>
          </a:blip>
          <a:stretch>
            <a:fillRect/>
          </a:stretch>
        </p:blipFill>
        <p:spPr>
          <a:xfrm>
            <a:off x="6015946" y="2203833"/>
            <a:ext cx="604578" cy="572700"/>
          </a:xfrm>
          <a:prstGeom prst="rect">
            <a:avLst/>
          </a:prstGeom>
          <a:noFill/>
          <a:ln>
            <a:noFill/>
          </a:ln>
        </p:spPr>
      </p:pic>
    </p:spTree>
    <p:extLst>
      <p:ext uri="{BB962C8B-B14F-4D97-AF65-F5344CB8AC3E}">
        <p14:creationId xmlns:p14="http://schemas.microsoft.com/office/powerpoint/2010/main" val="3804702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The Deployment Server</a:t>
            </a:r>
          </a:p>
        </p:txBody>
      </p:sp>
      <p:sp>
        <p:nvSpPr>
          <p:cNvPr id="290" name="Shape 29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Splunk’s configuration control system, can potentially run arbitrary commands on systems through scripted inputs.</a:t>
            </a:r>
          </a:p>
          <a:p>
            <a:pPr lvl="0">
              <a:spcBef>
                <a:spcPts val="0"/>
              </a:spcBef>
              <a:buNone/>
            </a:pPr>
            <a:endParaRPr/>
          </a:p>
          <a:p>
            <a:pPr lvl="0">
              <a:spcBef>
                <a:spcPts val="0"/>
              </a:spcBef>
              <a:buNone/>
            </a:pPr>
            <a:r>
              <a:rPr lang="en"/>
              <a:t>This and a Universal Forwarder running as root/system can easily take over an environment</a:t>
            </a:r>
          </a:p>
        </p:txBody>
      </p:sp>
      <p:pic>
        <p:nvPicPr>
          <p:cNvPr id="291" name="Shape 291"/>
          <p:cNvPicPr preferRelativeResize="0"/>
          <p:nvPr/>
        </p:nvPicPr>
        <p:blipFill>
          <a:blip r:embed="rId3">
            <a:alphaModFix/>
          </a:blip>
          <a:stretch>
            <a:fillRect/>
          </a:stretch>
        </p:blipFill>
        <p:spPr>
          <a:xfrm>
            <a:off x="83024" y="4411299"/>
            <a:ext cx="257099" cy="257099"/>
          </a:xfrm>
          <a:prstGeom prst="rect">
            <a:avLst/>
          </a:prstGeom>
          <a:noFill/>
          <a:ln>
            <a:noFill/>
          </a:ln>
        </p:spPr>
      </p:pic>
    </p:spTree>
    <p:extLst>
      <p:ext uri="{BB962C8B-B14F-4D97-AF65-F5344CB8AC3E}">
        <p14:creationId xmlns:p14="http://schemas.microsoft.com/office/powerpoint/2010/main" val="1881094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Watch for Rogue DS</a:t>
            </a:r>
          </a:p>
        </p:txBody>
      </p:sp>
      <p:sp>
        <p:nvSpPr>
          <p:cNvPr id="297" name="Shape 29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dirty="0">
              <a:latin typeface="Source Code Pro"/>
              <a:ea typeface="Source Code Pro"/>
              <a:cs typeface="Source Code Pro"/>
              <a:sym typeface="Source Code Pro"/>
            </a:endParaRPr>
          </a:p>
          <a:p>
            <a:pPr marL="457200" lvl="0" indent="-228600">
              <a:spcBef>
                <a:spcPts val="0"/>
              </a:spcBef>
              <a:buFont typeface="Calibri"/>
            </a:pPr>
            <a:r>
              <a:rPr lang="en" dirty="0"/>
              <a:t>This will need adjusted based on your environment</a:t>
            </a:r>
          </a:p>
          <a:p>
            <a:pPr lvl="0">
              <a:spcBef>
                <a:spcPts val="0"/>
              </a:spcBef>
              <a:buNone/>
            </a:pPr>
            <a:endParaRPr dirty="0">
              <a:latin typeface="Source Code Pro"/>
              <a:ea typeface="Source Code Pro"/>
              <a:cs typeface="Source Code Pro"/>
              <a:sym typeface="Source Code Pro"/>
            </a:endParaRPr>
          </a:p>
          <a:p>
            <a:pPr lvl="0" rtl="0">
              <a:spcBef>
                <a:spcPts val="0"/>
              </a:spcBef>
              <a:buNone/>
            </a:pPr>
            <a:r>
              <a:rPr lang="en" dirty="0">
                <a:latin typeface="Source Code Pro"/>
                <a:ea typeface="Source Code Pro"/>
                <a:cs typeface="Source Code Pro"/>
                <a:sym typeface="Source Code Pro"/>
              </a:rPr>
              <a:t>index=_internal sourcetype=splunkd DeployedApplication Downloaded url!=your-ds-server*</a:t>
            </a:r>
          </a:p>
        </p:txBody>
      </p:sp>
      <p:pic>
        <p:nvPicPr>
          <p:cNvPr id="298" name="Shape 298"/>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299" name="Shape 299" descr="magnifying-glass-blue-2.png"/>
          <p:cNvPicPr preferRelativeResize="0"/>
          <p:nvPr/>
        </p:nvPicPr>
        <p:blipFill rotWithShape="1">
          <a:blip r:embed="rId4">
            <a:alphaModFix/>
          </a:blip>
          <a:srcRect/>
          <a:stretch/>
        </p:blipFill>
        <p:spPr>
          <a:xfrm>
            <a:off x="8323810" y="445019"/>
            <a:ext cx="508500" cy="508500"/>
          </a:xfrm>
          <a:prstGeom prst="rect">
            <a:avLst/>
          </a:prstGeom>
          <a:noFill/>
          <a:ln>
            <a:noFill/>
          </a:ln>
        </p:spPr>
      </p:pic>
    </p:spTree>
    <p:extLst>
      <p:ext uri="{BB962C8B-B14F-4D97-AF65-F5344CB8AC3E}">
        <p14:creationId xmlns:p14="http://schemas.microsoft.com/office/powerpoint/2010/main" val="2683691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Who has access to DS?</a:t>
            </a:r>
          </a:p>
        </p:txBody>
      </p:sp>
      <p:sp>
        <p:nvSpPr>
          <p:cNvPr id="305" name="Shape 305"/>
          <p:cNvSpPr txBox="1">
            <a:spLocks noGrp="1"/>
          </p:cNvSpPr>
          <p:nvPr>
            <p:ph type="body" idx="1"/>
          </p:nvPr>
        </p:nvSpPr>
        <p:spPr>
          <a:xfrm>
            <a:off x="253800" y="1152475"/>
            <a:ext cx="8520600" cy="3416400"/>
          </a:xfrm>
          <a:prstGeom prst="rect">
            <a:avLst/>
          </a:prstGeom>
        </p:spPr>
        <p:txBody>
          <a:bodyPr lIns="91425" tIns="91425" rIns="91425" bIns="91425" anchor="t" anchorCtr="0">
            <a:noAutofit/>
          </a:bodyPr>
          <a:lstStyle/>
          <a:p>
            <a:pPr marL="0" lvl="0" indent="0" rtl="0">
              <a:spcBef>
                <a:spcPts val="0"/>
              </a:spcBef>
              <a:buNone/>
            </a:pPr>
            <a:endParaRPr/>
          </a:p>
          <a:p>
            <a:pPr marL="457200" lvl="0" indent="-228600">
              <a:spcBef>
                <a:spcPts val="0"/>
              </a:spcBef>
            </a:pPr>
            <a:r>
              <a:rPr lang="en"/>
              <a:t>Careful consideration for auth config</a:t>
            </a:r>
          </a:p>
          <a:p>
            <a:pPr marL="457200" lvl="0" indent="-228600" rtl="0">
              <a:spcBef>
                <a:spcPts val="0"/>
              </a:spcBef>
            </a:pPr>
            <a:r>
              <a:rPr lang="en"/>
              <a:t>Default user role doesn’t allow interaction with DS interface</a:t>
            </a:r>
          </a:p>
          <a:p>
            <a:pPr marL="457200" lvl="0" indent="-228600">
              <a:spcBef>
                <a:spcPts val="0"/>
              </a:spcBef>
            </a:pPr>
            <a:r>
              <a:rPr lang="en"/>
              <a:t>How many users in admin role?</a:t>
            </a:r>
          </a:p>
        </p:txBody>
      </p:sp>
    </p:spTree>
    <p:extLst>
      <p:ext uri="{BB962C8B-B14F-4D97-AF65-F5344CB8AC3E}">
        <p14:creationId xmlns:p14="http://schemas.microsoft.com/office/powerpoint/2010/main" val="323670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Monitor Deploy Capable Users</a:t>
            </a:r>
          </a:p>
        </p:txBody>
      </p:sp>
      <p:sp>
        <p:nvSpPr>
          <p:cNvPr id="311" name="Shape 31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rtl="0">
              <a:spcBef>
                <a:spcPts val="0"/>
              </a:spcBef>
              <a:buNone/>
            </a:pPr>
            <a:endParaRPr sz="1800">
              <a:latin typeface="Source Code Pro"/>
              <a:ea typeface="Source Code Pro"/>
              <a:cs typeface="Source Code Pro"/>
              <a:sym typeface="Source Code Pro"/>
            </a:endParaRPr>
          </a:p>
          <a:p>
            <a:pPr marL="457200" lvl="0" indent="-355600" rtl="0">
              <a:spcBef>
                <a:spcPts val="0"/>
              </a:spcBef>
              <a:buSzPct val="100000"/>
              <a:buFont typeface="Calibri"/>
            </a:pPr>
            <a:r>
              <a:rPr lang="en" sz="2000"/>
              <a:t>While in known good state, make lookup</a:t>
            </a:r>
          </a:p>
          <a:p>
            <a:pPr marL="0" lvl="0" indent="0" rtl="0">
              <a:spcBef>
                <a:spcPts val="0"/>
              </a:spcBef>
              <a:buNone/>
            </a:pPr>
            <a:endParaRPr sz="1800">
              <a:latin typeface="Source Code Pro"/>
              <a:ea typeface="Source Code Pro"/>
              <a:cs typeface="Source Code Pro"/>
              <a:sym typeface="Source Code Pro"/>
            </a:endParaRPr>
          </a:p>
          <a:p>
            <a:pPr marL="111760" lvl="0" indent="0">
              <a:spcBef>
                <a:spcPts val="0"/>
              </a:spcBef>
              <a:buNone/>
            </a:pPr>
            <a:r>
              <a:rPr lang="en" sz="2000">
                <a:latin typeface="Source Code Pro"/>
                <a:ea typeface="Source Code Pro"/>
                <a:cs typeface="Source Code Pro"/>
                <a:sym typeface="Source Code Pro"/>
              </a:rPr>
              <a:t>| rest splunk_server=local /services/authentication/users | search capabilities=edit_deployment* OR capabilities=list_deployment* | eval username=title | eval permitted="True" | table username permitted | outputlookup deploy_capable_users.csv</a:t>
            </a:r>
          </a:p>
          <a:p>
            <a:pPr lvl="0">
              <a:spcBef>
                <a:spcPts val="0"/>
              </a:spcBef>
              <a:buNone/>
            </a:pPr>
            <a:endParaRPr/>
          </a:p>
        </p:txBody>
      </p:sp>
      <p:pic>
        <p:nvPicPr>
          <p:cNvPr id="312" name="Shape 312" descr="magnifying-glass-blue-2.png"/>
          <p:cNvPicPr preferRelativeResize="0"/>
          <p:nvPr/>
        </p:nvPicPr>
        <p:blipFill rotWithShape="1">
          <a:blip r:embed="rId3">
            <a:alphaModFix/>
          </a:blip>
          <a:srcRect/>
          <a:stretch/>
        </p:blipFill>
        <p:spPr>
          <a:xfrm>
            <a:off x="8323810" y="445019"/>
            <a:ext cx="508500" cy="508500"/>
          </a:xfrm>
          <a:prstGeom prst="rect">
            <a:avLst/>
          </a:prstGeom>
          <a:noFill/>
          <a:ln>
            <a:noFill/>
          </a:ln>
        </p:spPr>
      </p:pic>
    </p:spTree>
    <p:extLst>
      <p:ext uri="{BB962C8B-B14F-4D97-AF65-F5344CB8AC3E}">
        <p14:creationId xmlns:p14="http://schemas.microsoft.com/office/powerpoint/2010/main" val="3202021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Clr>
                <a:schemeClr val="dk1"/>
              </a:buClr>
              <a:buSzPct val="29729"/>
              <a:buFont typeface="Arial"/>
              <a:buNone/>
            </a:pPr>
            <a:r>
              <a:rPr lang="en">
                <a:solidFill>
                  <a:schemeClr val="dk1"/>
                </a:solidFill>
              </a:rPr>
              <a:t>Monitor Deploy Capable Users cont.</a:t>
            </a:r>
          </a:p>
        </p:txBody>
      </p:sp>
      <p:sp>
        <p:nvSpPr>
          <p:cNvPr id="318" name="Shape 31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rtl="0">
              <a:spcBef>
                <a:spcPts val="0"/>
              </a:spcBef>
              <a:buNone/>
            </a:pPr>
            <a:endParaRPr sz="1800"/>
          </a:p>
          <a:p>
            <a:pPr marL="457200" lvl="0" indent="-355600" rtl="0">
              <a:spcBef>
                <a:spcPts val="0"/>
              </a:spcBef>
              <a:buSzPct val="100000"/>
            </a:pPr>
            <a:r>
              <a:rPr lang="en" sz="2000"/>
              <a:t>on some schedule, search to find any users not in lookup</a:t>
            </a:r>
          </a:p>
          <a:p>
            <a:pPr marL="0" lvl="0" indent="0">
              <a:spcBef>
                <a:spcPts val="0"/>
              </a:spcBef>
              <a:buNone/>
            </a:pPr>
            <a:endParaRPr sz="2000"/>
          </a:p>
          <a:p>
            <a:pPr marL="111760" lvl="0">
              <a:spcBef>
                <a:spcPts val="0"/>
              </a:spcBef>
              <a:buClr>
                <a:schemeClr val="dk1"/>
              </a:buClr>
              <a:buSzPct val="55000"/>
              <a:buFont typeface="Arial"/>
              <a:buNone/>
            </a:pPr>
            <a:r>
              <a:rPr lang="en" sz="2000">
                <a:latin typeface="Source Code Pro"/>
                <a:ea typeface="Source Code Pro"/>
                <a:cs typeface="Source Code Pro"/>
                <a:sym typeface="Source Code Pro"/>
              </a:rPr>
              <a:t>| rest splunk_server=local /services/authentication/users | search capabilities=edit_deployment* OR capabilities=list_deployment* | eval username=title | table username | lookup deploy_capable_users.csv username OUTPUTNEW permitted | search NOT permitted=*</a:t>
            </a:r>
          </a:p>
        </p:txBody>
      </p:sp>
      <p:pic>
        <p:nvPicPr>
          <p:cNvPr id="319" name="Shape 319" descr="magnifying-glass-blue-2.png"/>
          <p:cNvPicPr preferRelativeResize="0"/>
          <p:nvPr/>
        </p:nvPicPr>
        <p:blipFill rotWithShape="1">
          <a:blip r:embed="rId3">
            <a:alphaModFix/>
          </a:blip>
          <a:srcRect/>
          <a:stretch/>
        </p:blipFill>
        <p:spPr>
          <a:xfrm>
            <a:off x="8323810" y="445019"/>
            <a:ext cx="508500" cy="508500"/>
          </a:xfrm>
          <a:prstGeom prst="rect">
            <a:avLst/>
          </a:prstGeom>
          <a:noFill/>
          <a:ln>
            <a:noFill/>
          </a:ln>
        </p:spPr>
      </p:pic>
    </p:spTree>
    <p:extLst>
      <p:ext uri="{BB962C8B-B14F-4D97-AF65-F5344CB8AC3E}">
        <p14:creationId xmlns:p14="http://schemas.microsoft.com/office/powerpoint/2010/main" val="1330357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Watching Audit Log for Bundle Reloads</a:t>
            </a:r>
          </a:p>
        </p:txBody>
      </p:sp>
      <p:sp>
        <p:nvSpPr>
          <p:cNvPr id="325" name="Shape 32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rtl="0">
              <a:spcBef>
                <a:spcPts val="0"/>
              </a:spcBef>
              <a:buNone/>
            </a:pPr>
            <a:endParaRPr/>
          </a:p>
          <a:p>
            <a:pPr marL="457200" lvl="0" indent="-368300" rtl="0">
              <a:spcBef>
                <a:spcPts val="0"/>
              </a:spcBef>
              <a:buSzPct val="100000"/>
            </a:pPr>
            <a:r>
              <a:rPr lang="en"/>
              <a:t>Useful in particular for off hours events</a:t>
            </a:r>
          </a:p>
          <a:p>
            <a:pPr marL="0" lvl="0" indent="0" rtl="0">
              <a:spcBef>
                <a:spcPts val="0"/>
              </a:spcBef>
              <a:buNone/>
            </a:pPr>
            <a:endParaRPr/>
          </a:p>
          <a:p>
            <a:pPr marL="0" lvl="0" indent="-69850" rtl="0">
              <a:spcBef>
                <a:spcPts val="0"/>
              </a:spcBef>
              <a:buClr>
                <a:schemeClr val="dk1"/>
              </a:buClr>
              <a:buSzPct val="50000"/>
              <a:buFont typeface="Arial"/>
              <a:buNone/>
            </a:pPr>
            <a:r>
              <a:rPr lang="en">
                <a:latin typeface="Source Code Pro"/>
                <a:ea typeface="Source Code Pro"/>
                <a:cs typeface="Source Code Pro"/>
                <a:sym typeface="Source Code Pro"/>
              </a:rPr>
              <a:t>index=_audit action=list_deployment_server info=granted object="_reload" operation="_reload"</a:t>
            </a:r>
          </a:p>
          <a:p>
            <a:pPr marL="0" lvl="0" indent="0">
              <a:spcBef>
                <a:spcPts val="0"/>
              </a:spcBef>
              <a:buNone/>
            </a:pPr>
            <a:endParaRPr/>
          </a:p>
        </p:txBody>
      </p:sp>
      <p:pic>
        <p:nvPicPr>
          <p:cNvPr id="326" name="Shape 326" descr="magnifying-glass-blue-2.png"/>
          <p:cNvPicPr preferRelativeResize="0"/>
          <p:nvPr/>
        </p:nvPicPr>
        <p:blipFill rotWithShape="1">
          <a:blip r:embed="rId3">
            <a:alphaModFix/>
          </a:blip>
          <a:srcRect/>
          <a:stretch/>
        </p:blipFill>
        <p:spPr>
          <a:xfrm>
            <a:off x="8323810" y="445019"/>
            <a:ext cx="508500" cy="508500"/>
          </a:xfrm>
          <a:prstGeom prst="rect">
            <a:avLst/>
          </a:prstGeom>
          <a:noFill/>
          <a:ln>
            <a:noFill/>
          </a:ln>
        </p:spPr>
      </p:pic>
    </p:spTree>
    <p:extLst>
      <p:ext uri="{BB962C8B-B14F-4D97-AF65-F5344CB8AC3E}">
        <p14:creationId xmlns:p14="http://schemas.microsoft.com/office/powerpoint/2010/main" val="1511463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Gather Bash History</a:t>
            </a:r>
          </a:p>
        </p:txBody>
      </p:sp>
      <p:sp>
        <p:nvSpPr>
          <p:cNvPr id="332" name="Shape 33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rtl="0">
              <a:spcBef>
                <a:spcPts val="0"/>
              </a:spcBef>
              <a:buNone/>
            </a:pPr>
            <a:endParaRPr/>
          </a:p>
          <a:p>
            <a:pPr marL="457200" lvl="0" indent="-368300" rtl="0">
              <a:spcBef>
                <a:spcPts val="0"/>
              </a:spcBef>
              <a:buSzPct val="100000"/>
            </a:pPr>
            <a:r>
              <a:rPr lang="en"/>
              <a:t>DS App modification require some interaction with the file system</a:t>
            </a:r>
          </a:p>
          <a:p>
            <a:pPr marL="457200" lvl="0" indent="-368300" rtl="0">
              <a:spcBef>
                <a:spcPts val="0"/>
              </a:spcBef>
              <a:buSzPct val="100000"/>
            </a:pPr>
            <a:r>
              <a:rPr lang="en"/>
              <a:t>Can add a layer of protection by gathering bash commands</a:t>
            </a:r>
          </a:p>
          <a:p>
            <a:pPr marL="457200" lvl="0" indent="-368300">
              <a:spcBef>
                <a:spcPts val="0"/>
              </a:spcBef>
              <a:buSzPct val="100000"/>
            </a:pPr>
            <a:r>
              <a:rPr lang="en"/>
              <a:t>See </a:t>
            </a:r>
            <a:r>
              <a:rPr lang="en" u="sng">
                <a:solidFill>
                  <a:schemeClr val="hlink"/>
                </a:solidFill>
                <a:hlinkClick r:id="rId3"/>
              </a:rPr>
              <a:t>repo</a:t>
            </a:r>
            <a:r>
              <a:rPr lang="en"/>
              <a:t> for more details</a:t>
            </a:r>
          </a:p>
        </p:txBody>
      </p:sp>
    </p:spTree>
    <p:extLst>
      <p:ext uri="{BB962C8B-B14F-4D97-AF65-F5344CB8AC3E}">
        <p14:creationId xmlns:p14="http://schemas.microsoft.com/office/powerpoint/2010/main" val="275252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Travis Holland</a:t>
            </a:r>
          </a:p>
        </p:txBody>
      </p:sp>
      <p:pic>
        <p:nvPicPr>
          <p:cNvPr id="109" name="Shape 109" descr="logo-defense-point-security.png"/>
          <p:cNvPicPr preferRelativeResize="0"/>
          <p:nvPr/>
        </p:nvPicPr>
        <p:blipFill>
          <a:blip r:embed="rId3">
            <a:alphaModFix/>
          </a:blip>
          <a:stretch>
            <a:fillRect/>
          </a:stretch>
        </p:blipFill>
        <p:spPr>
          <a:xfrm>
            <a:off x="3090862" y="1017725"/>
            <a:ext cx="2962275" cy="828675"/>
          </a:xfrm>
          <a:prstGeom prst="rect">
            <a:avLst/>
          </a:prstGeom>
          <a:noFill/>
          <a:ln>
            <a:noFill/>
          </a:ln>
        </p:spPr>
      </p:pic>
      <p:pic>
        <p:nvPicPr>
          <p:cNvPr id="110" name="Shape 110"/>
          <p:cNvPicPr preferRelativeResize="0"/>
          <p:nvPr/>
        </p:nvPicPr>
        <p:blipFill>
          <a:blip r:embed="rId4">
            <a:alphaModFix/>
          </a:blip>
          <a:stretch>
            <a:fillRect/>
          </a:stretch>
        </p:blipFill>
        <p:spPr>
          <a:xfrm>
            <a:off x="311693" y="2039700"/>
            <a:ext cx="3278188" cy="2622551"/>
          </a:xfrm>
          <a:prstGeom prst="rect">
            <a:avLst/>
          </a:prstGeom>
          <a:noFill/>
          <a:ln>
            <a:noFill/>
          </a:ln>
        </p:spPr>
      </p:pic>
      <p:pic>
        <p:nvPicPr>
          <p:cNvPr id="111" name="Shape 111"/>
          <p:cNvPicPr preferRelativeResize="0"/>
          <p:nvPr/>
        </p:nvPicPr>
        <p:blipFill>
          <a:blip r:embed="rId5">
            <a:alphaModFix/>
          </a:blip>
          <a:stretch>
            <a:fillRect/>
          </a:stretch>
        </p:blipFill>
        <p:spPr>
          <a:xfrm>
            <a:off x="4169980" y="2039700"/>
            <a:ext cx="4662320" cy="2622550"/>
          </a:xfrm>
          <a:prstGeom prst="rect">
            <a:avLst/>
          </a:prstGeom>
          <a:noFill/>
          <a:ln>
            <a:noFill/>
          </a:ln>
        </p:spPr>
      </p:pic>
    </p:spTree>
    <p:extLst>
      <p:ext uri="{BB962C8B-B14F-4D97-AF65-F5344CB8AC3E}">
        <p14:creationId xmlns:p14="http://schemas.microsoft.com/office/powerpoint/2010/main" val="1028566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pic>
        <p:nvPicPr>
          <p:cNvPr id="338" name="Shape 338"/>
          <p:cNvPicPr preferRelativeResize="0"/>
          <p:nvPr/>
        </p:nvPicPr>
        <p:blipFill>
          <a:blip r:embed="rId3">
            <a:alphaModFix/>
          </a:blip>
          <a:stretch>
            <a:fillRect/>
          </a:stretch>
        </p:blipFill>
        <p:spPr>
          <a:xfrm>
            <a:off x="83024" y="4411299"/>
            <a:ext cx="257099" cy="257099"/>
          </a:xfrm>
          <a:prstGeom prst="rect">
            <a:avLst/>
          </a:prstGeom>
          <a:noFill/>
          <a:ln>
            <a:noFill/>
          </a:ln>
        </p:spPr>
      </p:pic>
      <p:graphicFrame>
        <p:nvGraphicFramePr>
          <p:cNvPr id="339" name="Shape 339"/>
          <p:cNvGraphicFramePr/>
          <p:nvPr>
            <p:extLst>
              <p:ext uri="{D42A27DB-BD31-4B8C-83A1-F6EECF244321}">
                <p14:modId xmlns:p14="http://schemas.microsoft.com/office/powerpoint/2010/main" val="1520280822"/>
              </p:ext>
            </p:extLst>
          </p:nvPr>
        </p:nvGraphicFramePr>
        <p:xfrm>
          <a:off x="2464775" y="1017725"/>
          <a:ext cx="4214450" cy="3595219"/>
        </p:xfrm>
        <a:graphic>
          <a:graphicData uri="http://schemas.openxmlformats.org/drawingml/2006/table">
            <a:tbl>
              <a:tblPr>
                <a:noFill/>
              </a:tblPr>
              <a:tblGrid>
                <a:gridCol w="3497725"/>
                <a:gridCol w="716725"/>
              </a:tblGrid>
              <a:tr h="580807">
                <a:tc>
                  <a:txBody>
                    <a:bodyPr/>
                    <a:lstStyle/>
                    <a:p>
                      <a:pPr marL="257129" lvl="0" indent="-145369" rtl="0">
                        <a:spcBef>
                          <a:spcPts val="675"/>
                        </a:spcBef>
                        <a:buNone/>
                      </a:pPr>
                      <a:r>
                        <a:rPr lang="en" sz="2200">
                          <a:solidFill>
                            <a:schemeClr val="dk1"/>
                          </a:solidFill>
                          <a:latin typeface="Calibri"/>
                          <a:ea typeface="Calibri"/>
                          <a:cs typeface="Calibri"/>
                          <a:sym typeface="Calibri"/>
                        </a:rPr>
                        <a:t>User Account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0807">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0807">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0807">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622362">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FF99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FF9900"/>
                    </a:solidFill>
                  </a:tcPr>
                </a:tc>
              </a:tr>
              <a:tr h="649629">
                <a:tc>
                  <a:txBody>
                    <a:bodyPr/>
                    <a:lstStyle/>
                    <a:p>
                      <a:pPr marL="257129" lvl="0" indent="-145369" rtl="0">
                        <a:spcBef>
                          <a:spcPts val="675"/>
                        </a:spcBef>
                        <a:buNone/>
                      </a:pPr>
                      <a:r>
                        <a:rPr lang="en" sz="2200">
                          <a:solidFill>
                            <a:schemeClr val="dk1"/>
                          </a:solidFill>
                          <a:latin typeface="Calibri"/>
                          <a:ea typeface="Calibri"/>
                          <a:cs typeface="Calibri"/>
                          <a:sym typeface="Calibri"/>
                        </a:rPr>
                        <a:t>SSL Certificates</a:t>
                      </a:r>
                    </a:p>
                  </a:txBody>
                  <a:tcPr marL="91425" marR="91425" marT="91425" marB="91425">
                    <a:solidFill>
                      <a:srgbClr val="FF99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FF9900"/>
                    </a:solidFill>
                  </a:tcPr>
                </a:tc>
              </a:tr>
            </a:tbl>
          </a:graphicData>
        </a:graphic>
      </p:graphicFrame>
      <p:pic>
        <p:nvPicPr>
          <p:cNvPr id="340" name="Shape 340"/>
          <p:cNvPicPr preferRelativeResize="0"/>
          <p:nvPr/>
        </p:nvPicPr>
        <p:blipFill>
          <a:blip r:embed="rId4">
            <a:alphaModFix/>
          </a:blip>
          <a:stretch>
            <a:fillRect/>
          </a:stretch>
        </p:blipFill>
        <p:spPr>
          <a:xfrm>
            <a:off x="6015946" y="1017750"/>
            <a:ext cx="604578" cy="572700"/>
          </a:xfrm>
          <a:prstGeom prst="rect">
            <a:avLst/>
          </a:prstGeom>
          <a:noFill/>
          <a:ln>
            <a:noFill/>
          </a:ln>
        </p:spPr>
      </p:pic>
      <p:pic>
        <p:nvPicPr>
          <p:cNvPr id="341" name="Shape 341"/>
          <p:cNvPicPr preferRelativeResize="0"/>
          <p:nvPr/>
        </p:nvPicPr>
        <p:blipFill>
          <a:blip r:embed="rId5">
            <a:alphaModFix/>
          </a:blip>
          <a:stretch>
            <a:fillRect/>
          </a:stretch>
        </p:blipFill>
        <p:spPr>
          <a:xfrm>
            <a:off x="6114131" y="3436002"/>
            <a:ext cx="487175" cy="487175"/>
          </a:xfrm>
          <a:prstGeom prst="rect">
            <a:avLst/>
          </a:prstGeom>
          <a:noFill/>
          <a:ln>
            <a:noFill/>
          </a:ln>
        </p:spPr>
      </p:pic>
      <p:pic>
        <p:nvPicPr>
          <p:cNvPr id="342" name="Shape 342"/>
          <p:cNvPicPr preferRelativeResize="0"/>
          <p:nvPr/>
        </p:nvPicPr>
        <p:blipFill>
          <a:blip r:embed="rId5">
            <a:alphaModFix/>
          </a:blip>
          <a:stretch>
            <a:fillRect/>
          </a:stretch>
        </p:blipFill>
        <p:spPr>
          <a:xfrm>
            <a:off x="6074650" y="4028443"/>
            <a:ext cx="487175" cy="487175"/>
          </a:xfrm>
          <a:prstGeom prst="rect">
            <a:avLst/>
          </a:prstGeom>
          <a:noFill/>
          <a:ln>
            <a:noFill/>
          </a:ln>
        </p:spPr>
      </p:pic>
      <p:pic>
        <p:nvPicPr>
          <p:cNvPr id="343" name="Shape 343"/>
          <p:cNvPicPr preferRelativeResize="0"/>
          <p:nvPr/>
        </p:nvPicPr>
        <p:blipFill>
          <a:blip r:embed="rId4">
            <a:alphaModFix/>
          </a:blip>
          <a:stretch>
            <a:fillRect/>
          </a:stretch>
        </p:blipFill>
        <p:spPr>
          <a:xfrm>
            <a:off x="6035686" y="1579516"/>
            <a:ext cx="604578" cy="572700"/>
          </a:xfrm>
          <a:prstGeom prst="rect">
            <a:avLst/>
          </a:prstGeom>
          <a:noFill/>
          <a:ln>
            <a:noFill/>
          </a:ln>
        </p:spPr>
      </p:pic>
      <p:pic>
        <p:nvPicPr>
          <p:cNvPr id="344" name="Shape 344"/>
          <p:cNvPicPr preferRelativeResize="0"/>
          <p:nvPr/>
        </p:nvPicPr>
        <p:blipFill>
          <a:blip r:embed="rId4">
            <a:alphaModFix/>
          </a:blip>
          <a:stretch>
            <a:fillRect/>
          </a:stretch>
        </p:blipFill>
        <p:spPr>
          <a:xfrm>
            <a:off x="6048847" y="2170930"/>
            <a:ext cx="604578" cy="572700"/>
          </a:xfrm>
          <a:prstGeom prst="rect">
            <a:avLst/>
          </a:prstGeom>
          <a:noFill/>
          <a:ln>
            <a:noFill/>
          </a:ln>
        </p:spPr>
      </p:pic>
      <p:pic>
        <p:nvPicPr>
          <p:cNvPr id="345" name="Shape 345"/>
          <p:cNvPicPr preferRelativeResize="0"/>
          <p:nvPr/>
        </p:nvPicPr>
        <p:blipFill>
          <a:blip r:embed="rId4">
            <a:alphaModFix/>
          </a:blip>
          <a:stretch>
            <a:fillRect/>
          </a:stretch>
        </p:blipFill>
        <p:spPr>
          <a:xfrm>
            <a:off x="6042267" y="2743631"/>
            <a:ext cx="604578" cy="572700"/>
          </a:xfrm>
          <a:prstGeom prst="rect">
            <a:avLst/>
          </a:prstGeom>
          <a:noFill/>
          <a:ln>
            <a:noFill/>
          </a:ln>
        </p:spPr>
      </p:pic>
    </p:spTree>
    <p:extLst>
      <p:ext uri="{BB962C8B-B14F-4D97-AF65-F5344CB8AC3E}">
        <p14:creationId xmlns:p14="http://schemas.microsoft.com/office/powerpoint/2010/main" val="5272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0" y="10286"/>
            <a:ext cx="9144000" cy="857400"/>
          </a:xfrm>
          <a:prstGeom prst="rect">
            <a:avLst/>
          </a:prstGeom>
        </p:spPr>
        <p:txBody>
          <a:bodyPr lIns="91425" tIns="91425" rIns="91425" bIns="91425" anchor="ctr" anchorCtr="0">
            <a:noAutofit/>
          </a:bodyPr>
          <a:lstStyle/>
          <a:p>
            <a:pPr lvl="0">
              <a:spcBef>
                <a:spcPts val="0"/>
              </a:spcBef>
              <a:buNone/>
            </a:pPr>
            <a:r>
              <a:rPr lang="en"/>
              <a:t>SSL Certificates and Firewall Rules</a:t>
            </a:r>
          </a:p>
        </p:txBody>
      </p:sp>
      <p:sp>
        <p:nvSpPr>
          <p:cNvPr id="351" name="Shape 351"/>
          <p:cNvSpPr txBox="1">
            <a:spLocks noGrp="1"/>
          </p:cNvSpPr>
          <p:nvPr>
            <p:ph type="body" idx="1"/>
          </p:nvPr>
        </p:nvSpPr>
        <p:spPr>
          <a:xfrm>
            <a:off x="457200" y="788090"/>
            <a:ext cx="8229600" cy="3567300"/>
          </a:xfrm>
          <a:prstGeom prst="rect">
            <a:avLst/>
          </a:prstGeom>
        </p:spPr>
        <p:txBody>
          <a:bodyPr lIns="91425" tIns="91425" rIns="91425" bIns="91425" anchor="t" anchorCtr="0">
            <a:noAutofit/>
          </a:bodyPr>
          <a:lstStyle/>
          <a:p>
            <a:pPr marL="0" lvl="0" indent="0" rtl="0">
              <a:spcBef>
                <a:spcPts val="0"/>
              </a:spcBef>
              <a:buNone/>
            </a:pPr>
            <a:r>
              <a:rPr lang="en" dirty="0"/>
              <a:t>Control the flow of communication</a:t>
            </a:r>
          </a:p>
          <a:p>
            <a:pPr marL="457200" lvl="0" indent="-228600" rtl="0">
              <a:spcBef>
                <a:spcPts val="0"/>
              </a:spcBef>
            </a:pPr>
            <a:r>
              <a:rPr lang="en" dirty="0"/>
              <a:t>Splunk SSL </a:t>
            </a:r>
            <a:r>
              <a:rPr lang="en" dirty="0" smtClean="0"/>
              <a:t>Configuration</a:t>
            </a:r>
            <a:r>
              <a:rPr lang="en" u="sng" dirty="0" smtClean="0">
                <a:solidFill>
                  <a:schemeClr val="hlink"/>
                </a:solidFill>
                <a:hlinkClick r:id="rId3"/>
              </a:rPr>
              <a:t>SSLippery </a:t>
            </a:r>
            <a:r>
              <a:rPr lang="en" u="sng" dirty="0">
                <a:solidFill>
                  <a:schemeClr val="hlink"/>
                </a:solidFill>
                <a:hlinkClick r:id="rId3"/>
              </a:rPr>
              <a:t>Slope - George and Duane's SSL Talk</a:t>
            </a:r>
          </a:p>
          <a:p>
            <a:pPr marL="0" lvl="0" indent="0" rtl="0">
              <a:spcBef>
                <a:spcPts val="0"/>
              </a:spcBef>
              <a:buNone/>
            </a:pPr>
            <a:endParaRPr dirty="0"/>
          </a:p>
          <a:p>
            <a:pPr marL="457200" lvl="0" indent="-228600" rtl="0">
              <a:spcBef>
                <a:spcPts val="0"/>
              </a:spcBef>
            </a:pPr>
            <a:r>
              <a:rPr lang="en" dirty="0"/>
              <a:t>Network or Host based Firewall</a:t>
            </a:r>
          </a:p>
          <a:p>
            <a:pPr marL="457200" lvl="0" indent="-228600">
              <a:spcBef>
                <a:spcPts val="0"/>
              </a:spcBef>
            </a:pPr>
            <a:r>
              <a:rPr lang="en" dirty="0"/>
              <a:t>Rules will vary across organizations</a:t>
            </a:r>
          </a:p>
        </p:txBody>
      </p:sp>
      <p:pic>
        <p:nvPicPr>
          <p:cNvPr id="352" name="Shape 352"/>
          <p:cNvPicPr preferRelativeResize="0"/>
          <p:nvPr/>
        </p:nvPicPr>
        <p:blipFill>
          <a:blip r:embed="rId4">
            <a:alphaModFix/>
          </a:blip>
          <a:stretch>
            <a:fillRect/>
          </a:stretch>
        </p:blipFill>
        <p:spPr>
          <a:xfrm>
            <a:off x="83024" y="4411299"/>
            <a:ext cx="257099" cy="257099"/>
          </a:xfrm>
          <a:prstGeom prst="rect">
            <a:avLst/>
          </a:prstGeom>
          <a:noFill/>
          <a:ln>
            <a:noFill/>
          </a:ln>
        </p:spPr>
      </p:pic>
    </p:spTree>
    <p:extLst>
      <p:ext uri="{BB962C8B-B14F-4D97-AF65-F5344CB8AC3E}">
        <p14:creationId xmlns:p14="http://schemas.microsoft.com/office/powerpoint/2010/main" val="164994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The Issues</a:t>
            </a:r>
          </a:p>
        </p:txBody>
      </p:sp>
      <p:pic>
        <p:nvPicPr>
          <p:cNvPr id="358" name="Shape 358"/>
          <p:cNvPicPr preferRelativeResize="0"/>
          <p:nvPr/>
        </p:nvPicPr>
        <p:blipFill>
          <a:blip r:embed="rId3">
            <a:alphaModFix/>
          </a:blip>
          <a:stretch>
            <a:fillRect/>
          </a:stretch>
        </p:blipFill>
        <p:spPr>
          <a:xfrm>
            <a:off x="83024" y="4411299"/>
            <a:ext cx="257099" cy="257099"/>
          </a:xfrm>
          <a:prstGeom prst="rect">
            <a:avLst/>
          </a:prstGeom>
          <a:noFill/>
          <a:ln>
            <a:noFill/>
          </a:ln>
        </p:spPr>
      </p:pic>
      <p:graphicFrame>
        <p:nvGraphicFramePr>
          <p:cNvPr id="359" name="Shape 359"/>
          <p:cNvGraphicFramePr/>
          <p:nvPr>
            <p:extLst>
              <p:ext uri="{D42A27DB-BD31-4B8C-83A1-F6EECF244321}">
                <p14:modId xmlns:p14="http://schemas.microsoft.com/office/powerpoint/2010/main" val="3298370373"/>
              </p:ext>
            </p:extLst>
          </p:nvPr>
        </p:nvGraphicFramePr>
        <p:xfrm>
          <a:off x="2464775" y="1017725"/>
          <a:ext cx="4214450" cy="3608383"/>
        </p:xfrm>
        <a:graphic>
          <a:graphicData uri="http://schemas.openxmlformats.org/drawingml/2006/table">
            <a:tbl>
              <a:tblPr>
                <a:noFill/>
              </a:tblPr>
              <a:tblGrid>
                <a:gridCol w="3497725"/>
                <a:gridCol w="716725"/>
              </a:tblGrid>
              <a:tr h="582934">
                <a:tc>
                  <a:txBody>
                    <a:bodyPr/>
                    <a:lstStyle/>
                    <a:p>
                      <a:pPr marL="257129" lvl="0" indent="-145369" rtl="0">
                        <a:spcBef>
                          <a:spcPts val="675"/>
                        </a:spcBef>
                        <a:buNone/>
                      </a:pPr>
                      <a:r>
                        <a:rPr lang="en" sz="2200">
                          <a:solidFill>
                            <a:schemeClr val="dk1"/>
                          </a:solidFill>
                          <a:latin typeface="Calibri"/>
                          <a:ea typeface="Calibri"/>
                          <a:cs typeface="Calibri"/>
                          <a:sym typeface="Calibri"/>
                        </a:rPr>
                        <a:t>User Account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2934">
                <a:tc>
                  <a:txBody>
                    <a:bodyPr/>
                    <a:lstStyle/>
                    <a:p>
                      <a:pPr marL="257129" lvl="0" indent="-145369" rtl="0">
                        <a:spcBef>
                          <a:spcPts val="675"/>
                        </a:spcBef>
                        <a:buNone/>
                      </a:pPr>
                      <a:r>
                        <a:rPr lang="en" sz="2200">
                          <a:solidFill>
                            <a:schemeClr val="dk1"/>
                          </a:solidFill>
                          <a:latin typeface="Calibri"/>
                          <a:ea typeface="Calibri"/>
                          <a:cs typeface="Calibri"/>
                          <a:sym typeface="Calibri"/>
                        </a:rPr>
                        <a:t>Admin Credentials</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2934">
                <a:tc>
                  <a:txBody>
                    <a:bodyPr/>
                    <a:lstStyle/>
                    <a:p>
                      <a:pPr marL="257129" lvl="0" indent="-145369" rtl="0">
                        <a:spcBef>
                          <a:spcPts val="675"/>
                        </a:spcBef>
                        <a:buNone/>
                      </a:pPr>
                      <a:r>
                        <a:rPr lang="en" sz="2200">
                          <a:solidFill>
                            <a:schemeClr val="dk1"/>
                          </a:solidFill>
                          <a:latin typeface="Calibri"/>
                          <a:ea typeface="Calibri"/>
                          <a:cs typeface="Calibri"/>
                          <a:sym typeface="Calibri"/>
                        </a:rPr>
                        <a:t>Management Port</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582934">
                <a:tc>
                  <a:txBody>
                    <a:bodyPr/>
                    <a:lstStyle/>
                    <a:p>
                      <a:pPr marL="257129" lvl="0" indent="-145369" rtl="0">
                        <a:spcBef>
                          <a:spcPts val="675"/>
                        </a:spcBef>
                        <a:buNone/>
                      </a:pPr>
                      <a:r>
                        <a:rPr lang="en" sz="2200">
                          <a:solidFill>
                            <a:schemeClr val="dk1"/>
                          </a:solidFill>
                          <a:latin typeface="Calibri"/>
                          <a:ea typeface="Calibri"/>
                          <a:cs typeface="Calibri"/>
                          <a:sym typeface="Calibri"/>
                        </a:rPr>
                        <a:t>Deployment Server</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624640">
                <a:tc>
                  <a:txBody>
                    <a:bodyPr/>
                    <a:lstStyle/>
                    <a:p>
                      <a:pPr marL="257129" lvl="0" indent="-145369" rtl="0">
                        <a:spcBef>
                          <a:spcPts val="675"/>
                        </a:spcBef>
                        <a:buNone/>
                      </a:pPr>
                      <a:r>
                        <a:rPr lang="en" sz="2200">
                          <a:solidFill>
                            <a:schemeClr val="dk1"/>
                          </a:solidFill>
                          <a:latin typeface="Calibri"/>
                          <a:ea typeface="Calibri"/>
                          <a:cs typeface="Calibri"/>
                          <a:sym typeface="Calibri"/>
                        </a:rPr>
                        <a:t>Firewall Rules</a:t>
                      </a:r>
                    </a:p>
                  </a:txBody>
                  <a:tcPr marL="91425" marR="91425" marT="91425" marB="91425">
                    <a:solidFill>
                      <a:srgbClr val="00FF00"/>
                    </a:solidFill>
                  </a:tcPr>
                </a:tc>
                <a:tc>
                  <a:txBody>
                    <a:bodyPr/>
                    <a:lstStyle/>
                    <a:p>
                      <a:pPr lvl="0" rtl="0">
                        <a:spcBef>
                          <a:spcPts val="0"/>
                        </a:spcBef>
                        <a:buNone/>
                      </a:pPr>
                      <a:endParaRPr sz="2200">
                        <a:latin typeface="Calibri"/>
                        <a:ea typeface="Calibri"/>
                        <a:cs typeface="Calibri"/>
                        <a:sym typeface="Calibri"/>
                      </a:endParaRPr>
                    </a:p>
                  </a:txBody>
                  <a:tcPr marL="91425" marR="91425" marT="91425" marB="91425">
                    <a:solidFill>
                      <a:srgbClr val="00FF00"/>
                    </a:solidFill>
                  </a:tcPr>
                </a:tc>
              </a:tr>
              <a:tr h="652007">
                <a:tc>
                  <a:txBody>
                    <a:bodyPr/>
                    <a:lstStyle/>
                    <a:p>
                      <a:pPr marL="257129" lvl="0" indent="-145369" rtl="0">
                        <a:spcBef>
                          <a:spcPts val="675"/>
                        </a:spcBef>
                        <a:buNone/>
                      </a:pPr>
                      <a:r>
                        <a:rPr lang="en" sz="2200" dirty="0">
                          <a:solidFill>
                            <a:schemeClr val="dk1"/>
                          </a:solidFill>
                          <a:latin typeface="Calibri"/>
                          <a:ea typeface="Calibri"/>
                          <a:cs typeface="Calibri"/>
                          <a:sym typeface="Calibri"/>
                        </a:rPr>
                        <a:t>SSL Certificates</a:t>
                      </a:r>
                    </a:p>
                  </a:txBody>
                  <a:tcPr marL="91425" marR="91425" marT="91425" marB="91425">
                    <a:solidFill>
                      <a:srgbClr val="00FF00"/>
                    </a:solidFill>
                  </a:tcPr>
                </a:tc>
                <a:tc>
                  <a:txBody>
                    <a:bodyPr/>
                    <a:lstStyle/>
                    <a:p>
                      <a:pPr lvl="0" rtl="0">
                        <a:spcBef>
                          <a:spcPts val="0"/>
                        </a:spcBef>
                        <a:buNone/>
                      </a:pPr>
                      <a:endParaRPr sz="2200" dirty="0">
                        <a:latin typeface="Calibri"/>
                        <a:ea typeface="Calibri"/>
                        <a:cs typeface="Calibri"/>
                        <a:sym typeface="Calibri"/>
                      </a:endParaRPr>
                    </a:p>
                  </a:txBody>
                  <a:tcPr marL="91425" marR="91425" marT="91425" marB="91425">
                    <a:solidFill>
                      <a:srgbClr val="00FF00"/>
                    </a:solidFill>
                  </a:tcPr>
                </a:tc>
              </a:tr>
            </a:tbl>
          </a:graphicData>
        </a:graphic>
      </p:graphicFrame>
      <p:pic>
        <p:nvPicPr>
          <p:cNvPr id="360" name="Shape 360"/>
          <p:cNvPicPr preferRelativeResize="0"/>
          <p:nvPr/>
        </p:nvPicPr>
        <p:blipFill>
          <a:blip r:embed="rId4">
            <a:alphaModFix/>
          </a:blip>
          <a:stretch>
            <a:fillRect/>
          </a:stretch>
        </p:blipFill>
        <p:spPr>
          <a:xfrm>
            <a:off x="6009365" y="1017889"/>
            <a:ext cx="604578" cy="572700"/>
          </a:xfrm>
          <a:prstGeom prst="rect">
            <a:avLst/>
          </a:prstGeom>
          <a:noFill/>
          <a:ln>
            <a:noFill/>
          </a:ln>
        </p:spPr>
      </p:pic>
      <p:pic>
        <p:nvPicPr>
          <p:cNvPr id="361" name="Shape 361"/>
          <p:cNvPicPr preferRelativeResize="0"/>
          <p:nvPr/>
        </p:nvPicPr>
        <p:blipFill>
          <a:blip r:embed="rId4">
            <a:alphaModFix/>
          </a:blip>
          <a:stretch>
            <a:fillRect/>
          </a:stretch>
        </p:blipFill>
        <p:spPr>
          <a:xfrm>
            <a:off x="6015946" y="1590740"/>
            <a:ext cx="604578" cy="572700"/>
          </a:xfrm>
          <a:prstGeom prst="rect">
            <a:avLst/>
          </a:prstGeom>
          <a:noFill/>
          <a:ln>
            <a:noFill/>
          </a:ln>
        </p:spPr>
      </p:pic>
      <p:pic>
        <p:nvPicPr>
          <p:cNvPr id="362" name="Shape 362"/>
          <p:cNvPicPr preferRelativeResize="0"/>
          <p:nvPr/>
        </p:nvPicPr>
        <p:blipFill>
          <a:blip r:embed="rId4">
            <a:alphaModFix/>
          </a:blip>
          <a:stretch>
            <a:fillRect/>
          </a:stretch>
        </p:blipFill>
        <p:spPr>
          <a:xfrm>
            <a:off x="6022526" y="2196647"/>
            <a:ext cx="604578" cy="572700"/>
          </a:xfrm>
          <a:prstGeom prst="rect">
            <a:avLst/>
          </a:prstGeom>
          <a:noFill/>
          <a:ln>
            <a:noFill/>
          </a:ln>
        </p:spPr>
      </p:pic>
      <p:pic>
        <p:nvPicPr>
          <p:cNvPr id="363" name="Shape 363"/>
          <p:cNvPicPr preferRelativeResize="0"/>
          <p:nvPr/>
        </p:nvPicPr>
        <p:blipFill>
          <a:blip r:embed="rId4">
            <a:alphaModFix/>
          </a:blip>
          <a:stretch>
            <a:fillRect/>
          </a:stretch>
        </p:blipFill>
        <p:spPr>
          <a:xfrm>
            <a:off x="6022526" y="2777561"/>
            <a:ext cx="604578" cy="572700"/>
          </a:xfrm>
          <a:prstGeom prst="rect">
            <a:avLst/>
          </a:prstGeom>
          <a:noFill/>
          <a:ln>
            <a:noFill/>
          </a:ln>
        </p:spPr>
      </p:pic>
      <p:pic>
        <p:nvPicPr>
          <p:cNvPr id="364" name="Shape 364"/>
          <p:cNvPicPr preferRelativeResize="0"/>
          <p:nvPr/>
        </p:nvPicPr>
        <p:blipFill>
          <a:blip r:embed="rId4">
            <a:alphaModFix/>
          </a:blip>
          <a:stretch>
            <a:fillRect/>
          </a:stretch>
        </p:blipFill>
        <p:spPr>
          <a:xfrm>
            <a:off x="6015946" y="3362394"/>
            <a:ext cx="604578" cy="572700"/>
          </a:xfrm>
          <a:prstGeom prst="rect">
            <a:avLst/>
          </a:prstGeom>
          <a:noFill/>
          <a:ln>
            <a:noFill/>
          </a:ln>
        </p:spPr>
      </p:pic>
      <p:pic>
        <p:nvPicPr>
          <p:cNvPr id="365" name="Shape 365"/>
          <p:cNvPicPr preferRelativeResize="0"/>
          <p:nvPr/>
        </p:nvPicPr>
        <p:blipFill>
          <a:blip r:embed="rId4">
            <a:alphaModFix/>
          </a:blip>
          <a:stretch>
            <a:fillRect/>
          </a:stretch>
        </p:blipFill>
        <p:spPr>
          <a:xfrm>
            <a:off x="6015946" y="4019613"/>
            <a:ext cx="604578" cy="572700"/>
          </a:xfrm>
          <a:prstGeom prst="rect">
            <a:avLst/>
          </a:prstGeom>
          <a:noFill/>
          <a:ln>
            <a:noFill/>
          </a:ln>
        </p:spPr>
      </p:pic>
    </p:spTree>
    <p:extLst>
      <p:ext uri="{BB962C8B-B14F-4D97-AF65-F5344CB8AC3E}">
        <p14:creationId xmlns:p14="http://schemas.microsoft.com/office/powerpoint/2010/main" val="3390834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0" y="10286"/>
            <a:ext cx="9144000" cy="857400"/>
          </a:xfrm>
          <a:prstGeom prst="rect">
            <a:avLst/>
          </a:prstGeom>
          <a:noFill/>
          <a:ln>
            <a:noFill/>
          </a:ln>
        </p:spPr>
        <p:txBody>
          <a:bodyPr lIns="81625" tIns="40800" rIns="81625" bIns="40800" anchor="ctr" anchorCtr="0">
            <a:noAutofit/>
          </a:bodyPr>
          <a:lstStyle/>
          <a:p>
            <a:pPr marL="0" marR="0" lvl="0" indent="0" algn="ctr" rtl="0">
              <a:spcBef>
                <a:spcPts val="0"/>
              </a:spcBef>
              <a:buClr>
                <a:srgbClr val="000000"/>
              </a:buClr>
              <a:buSzPct val="25000"/>
              <a:buFont typeface="Calibri"/>
              <a:buNone/>
            </a:pPr>
            <a:r>
              <a:rPr lang="en" sz="3700" b="0" i="0" u="none" strike="noStrike" cap="none">
                <a:solidFill>
                  <a:srgbClr val="000000"/>
                </a:solidFill>
                <a:latin typeface="Calibri"/>
                <a:ea typeface="Calibri"/>
                <a:cs typeface="Calibri"/>
                <a:sym typeface="Calibri"/>
              </a:rPr>
              <a:t>What Now? </a:t>
            </a:r>
          </a:p>
        </p:txBody>
      </p:sp>
      <p:sp>
        <p:nvSpPr>
          <p:cNvPr id="371" name="Shape 371"/>
          <p:cNvSpPr txBox="1">
            <a:spLocks noGrp="1"/>
          </p:cNvSpPr>
          <p:nvPr>
            <p:ph type="sldNum" idx="12"/>
          </p:nvPr>
        </p:nvSpPr>
        <p:spPr>
          <a:xfrm>
            <a:off x="4379698" y="4770882"/>
            <a:ext cx="385800" cy="257100"/>
          </a:xfrm>
          <a:prstGeom prst="rect">
            <a:avLst/>
          </a:prstGeom>
          <a:noFill/>
          <a:ln>
            <a:noFill/>
          </a:ln>
        </p:spPr>
        <p:txBody>
          <a:bodyPr lIns="81625" tIns="40800" rIns="81625" bIns="40800" anchor="ctr" anchorCtr="0">
            <a:noAutofit/>
          </a:bodyPr>
          <a:lstStyle/>
          <a:p>
            <a:pPr marL="0" marR="0" lvl="0" indent="0" algn="ctr" rtl="0">
              <a:spcBef>
                <a:spcPts val="0"/>
              </a:spcBef>
              <a:buSzPct val="25000"/>
              <a:buNone/>
            </a:pPr>
            <a:fld id="{00000000-1234-1234-1234-123412341234}" type="slidenum">
              <a:rPr lang="en" sz="1100">
                <a:solidFill>
                  <a:schemeClr val="lt1"/>
                </a:solidFill>
                <a:latin typeface="Calibri"/>
                <a:ea typeface="Calibri"/>
                <a:cs typeface="Calibri"/>
                <a:sym typeface="Calibri"/>
              </a:rPr>
              <a:t>33</a:t>
            </a:fld>
            <a:endParaRPr lang="en" sz="1100">
              <a:solidFill>
                <a:schemeClr val="lt1"/>
              </a:solidFill>
              <a:latin typeface="Calibri"/>
              <a:ea typeface="Calibri"/>
              <a:cs typeface="Calibri"/>
              <a:sym typeface="Calibri"/>
            </a:endParaRPr>
          </a:p>
        </p:txBody>
      </p:sp>
      <p:sp>
        <p:nvSpPr>
          <p:cNvPr id="372" name="Shape 372"/>
          <p:cNvSpPr txBox="1">
            <a:spLocks noGrp="1"/>
          </p:cNvSpPr>
          <p:nvPr>
            <p:ph type="body" idx="1"/>
          </p:nvPr>
        </p:nvSpPr>
        <p:spPr>
          <a:xfrm>
            <a:off x="457200" y="1313090"/>
            <a:ext cx="8229600" cy="3309000"/>
          </a:xfrm>
          <a:prstGeom prst="rect">
            <a:avLst/>
          </a:prstGeom>
          <a:noFill/>
          <a:ln>
            <a:noFill/>
          </a:ln>
        </p:spPr>
        <p:txBody>
          <a:bodyPr lIns="81625" tIns="40800" rIns="81625" bIns="40800" anchor="t" anchorCtr="0">
            <a:noAutofit/>
          </a:bodyPr>
          <a:lstStyle/>
          <a:p>
            <a:pPr marL="0" marR="0" lvl="0" indent="0" algn="l" rtl="0">
              <a:lnSpc>
                <a:spcPct val="100000"/>
              </a:lnSpc>
              <a:spcBef>
                <a:spcPts val="0"/>
              </a:spcBef>
              <a:spcAft>
                <a:spcPts val="0"/>
              </a:spcAft>
              <a:buNone/>
            </a:pPr>
            <a:endParaRPr sz="1800">
              <a:solidFill>
                <a:srgbClr val="222222"/>
              </a:solidFill>
              <a:highlight>
                <a:srgbClr val="FFFFFF"/>
              </a:highlight>
            </a:endParaRPr>
          </a:p>
          <a:p>
            <a:pPr marL="0" marR="0" lvl="0" indent="0" algn="l" rtl="0">
              <a:lnSpc>
                <a:spcPct val="100000"/>
              </a:lnSpc>
              <a:spcBef>
                <a:spcPts val="0"/>
              </a:spcBef>
              <a:spcAft>
                <a:spcPts val="0"/>
              </a:spcAft>
              <a:buNone/>
            </a:pPr>
            <a:endParaRPr sz="1800">
              <a:solidFill>
                <a:srgbClr val="222222"/>
              </a:solidFill>
              <a:highlight>
                <a:srgbClr val="FFFFFF"/>
              </a:highlight>
            </a:endParaRPr>
          </a:p>
          <a:p>
            <a:pPr marL="457200" marR="0" lvl="0" indent="-342900" algn="l" rtl="0">
              <a:lnSpc>
                <a:spcPct val="100000"/>
              </a:lnSpc>
              <a:spcBef>
                <a:spcPts val="0"/>
              </a:spcBef>
              <a:spcAft>
                <a:spcPts val="0"/>
              </a:spcAft>
              <a:buClr>
                <a:srgbClr val="222222"/>
              </a:buClr>
              <a:buSzPct val="100000"/>
            </a:pPr>
            <a:r>
              <a:rPr lang="en" sz="1800">
                <a:solidFill>
                  <a:srgbClr val="222222"/>
                </a:solidFill>
                <a:highlight>
                  <a:srgbClr val="FFFFFF"/>
                </a:highlight>
              </a:rPr>
              <a:t>Keeping the Junk Out of Splunk</a:t>
            </a:r>
          </a:p>
          <a:p>
            <a:pPr marL="457200" marR="0" lvl="0" indent="-342900" algn="l" rtl="0">
              <a:lnSpc>
                <a:spcPct val="100000"/>
              </a:lnSpc>
              <a:spcBef>
                <a:spcPts val="0"/>
              </a:spcBef>
              <a:spcAft>
                <a:spcPts val="0"/>
              </a:spcAft>
              <a:buClr>
                <a:srgbClr val="222222"/>
              </a:buClr>
              <a:buSzPct val="100000"/>
            </a:pPr>
            <a:r>
              <a:rPr lang="en" sz="1800">
                <a:solidFill>
                  <a:srgbClr val="222222"/>
                </a:solidFill>
                <a:highlight>
                  <a:srgbClr val="FFFFFF"/>
                </a:highlight>
              </a:rPr>
              <a:t>Worst Practices… and How to Fix Them</a:t>
            </a:r>
          </a:p>
          <a:p>
            <a:pPr marL="457200" marR="0" lvl="0" indent="-342900" algn="l" rtl="0">
              <a:lnSpc>
                <a:spcPct val="100000"/>
              </a:lnSpc>
              <a:spcBef>
                <a:spcPts val="0"/>
              </a:spcBef>
              <a:spcAft>
                <a:spcPts val="0"/>
              </a:spcAft>
              <a:buClr>
                <a:srgbClr val="222222"/>
              </a:buClr>
              <a:buSzPct val="100000"/>
            </a:pPr>
            <a:r>
              <a:rPr lang="en" sz="1800">
                <a:solidFill>
                  <a:srgbClr val="222222"/>
                </a:solidFill>
                <a:highlight>
                  <a:srgbClr val="FFFFFF"/>
                </a:highlight>
              </a:rPr>
              <a:t>Shop Smart at the KV Store: Best Value Tricks from the Splunk KV Store and REST API</a:t>
            </a:r>
          </a:p>
          <a:p>
            <a:pPr marL="457200" marR="0" lvl="0" indent="-342900" algn="l" rtl="0">
              <a:lnSpc>
                <a:spcPct val="100000"/>
              </a:lnSpc>
              <a:spcBef>
                <a:spcPts val="0"/>
              </a:spcBef>
              <a:spcAft>
                <a:spcPts val="0"/>
              </a:spcAft>
              <a:buClr>
                <a:srgbClr val="222222"/>
              </a:buClr>
              <a:buSzPct val="100000"/>
            </a:pPr>
            <a:r>
              <a:rPr lang="en" sz="1800">
                <a:solidFill>
                  <a:srgbClr val="222222"/>
                </a:solidFill>
                <a:highlight>
                  <a:srgbClr val="FFFFFF"/>
                </a:highlight>
              </a:rPr>
              <a:t>Lesser Known Search Commands</a:t>
            </a:r>
          </a:p>
          <a:p>
            <a:pPr marL="457200" marR="0" lvl="0" indent="-342900" algn="l" rtl="0">
              <a:lnSpc>
                <a:spcPct val="100000"/>
              </a:lnSpc>
              <a:spcBef>
                <a:spcPts val="0"/>
              </a:spcBef>
              <a:spcAft>
                <a:spcPts val="0"/>
              </a:spcAft>
              <a:buClr>
                <a:srgbClr val="222222"/>
              </a:buClr>
              <a:buSzPct val="100000"/>
            </a:pPr>
            <a:r>
              <a:rPr lang="en" sz="1800">
                <a:solidFill>
                  <a:srgbClr val="222222"/>
                </a:solidFill>
                <a:highlight>
                  <a:srgbClr val="FFFFFF"/>
                </a:highlight>
              </a:rPr>
              <a:t>Fields, Indexed Tokens and You</a:t>
            </a:r>
          </a:p>
        </p:txBody>
      </p:sp>
    </p:spTree>
    <p:extLst>
      <p:ext uri="{BB962C8B-B14F-4D97-AF65-F5344CB8AC3E}">
        <p14:creationId xmlns:p14="http://schemas.microsoft.com/office/powerpoint/2010/main" val="1598725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0" y="10286"/>
            <a:ext cx="9144000" cy="857400"/>
          </a:xfrm>
          <a:prstGeom prst="rect">
            <a:avLst/>
          </a:prstGeom>
          <a:noFill/>
          <a:ln>
            <a:noFill/>
          </a:ln>
        </p:spPr>
        <p:txBody>
          <a:bodyPr lIns="81625" tIns="40800" rIns="81625" bIns="40800" anchor="ctr" anchorCtr="0">
            <a:noAutofit/>
          </a:bodyPr>
          <a:lstStyle/>
          <a:p>
            <a:pPr marL="0" marR="0" lvl="0" indent="0" algn="ctr" rtl="0">
              <a:spcBef>
                <a:spcPts val="0"/>
              </a:spcBef>
              <a:buClr>
                <a:srgbClr val="000000"/>
              </a:buClr>
              <a:buSzPct val="25000"/>
              <a:buFont typeface="Calibri"/>
              <a:buNone/>
            </a:pPr>
            <a:r>
              <a:rPr lang="en"/>
              <a:t>Links</a:t>
            </a:r>
          </a:p>
        </p:txBody>
      </p:sp>
      <p:sp>
        <p:nvSpPr>
          <p:cNvPr id="378" name="Shape 378"/>
          <p:cNvSpPr txBox="1">
            <a:spLocks noGrp="1"/>
          </p:cNvSpPr>
          <p:nvPr>
            <p:ph type="sldNum" idx="12"/>
          </p:nvPr>
        </p:nvSpPr>
        <p:spPr>
          <a:xfrm>
            <a:off x="4379698" y="4770882"/>
            <a:ext cx="385800" cy="257100"/>
          </a:xfrm>
          <a:prstGeom prst="rect">
            <a:avLst/>
          </a:prstGeom>
          <a:noFill/>
          <a:ln>
            <a:noFill/>
          </a:ln>
        </p:spPr>
        <p:txBody>
          <a:bodyPr lIns="81625" tIns="40800" rIns="81625" bIns="40800" anchor="ctr" anchorCtr="0">
            <a:noAutofit/>
          </a:bodyPr>
          <a:lstStyle/>
          <a:p>
            <a:pPr marL="0" marR="0" lvl="0" indent="0" algn="ctr" rtl="0">
              <a:spcBef>
                <a:spcPts val="0"/>
              </a:spcBef>
              <a:buSzPct val="25000"/>
              <a:buNone/>
            </a:pPr>
            <a:fld id="{00000000-1234-1234-1234-123412341234}" type="slidenum">
              <a:rPr lang="en" sz="1100">
                <a:solidFill>
                  <a:schemeClr val="lt1"/>
                </a:solidFill>
                <a:latin typeface="Calibri"/>
                <a:ea typeface="Calibri"/>
                <a:cs typeface="Calibri"/>
                <a:sym typeface="Calibri"/>
              </a:rPr>
              <a:t>34</a:t>
            </a:fld>
            <a:endParaRPr lang="en" sz="1100">
              <a:solidFill>
                <a:schemeClr val="lt1"/>
              </a:solidFill>
              <a:latin typeface="Calibri"/>
              <a:ea typeface="Calibri"/>
              <a:cs typeface="Calibri"/>
              <a:sym typeface="Calibri"/>
            </a:endParaRPr>
          </a:p>
        </p:txBody>
      </p:sp>
      <p:sp>
        <p:nvSpPr>
          <p:cNvPr id="379" name="Shape 379"/>
          <p:cNvSpPr txBox="1">
            <a:spLocks noGrp="1"/>
          </p:cNvSpPr>
          <p:nvPr>
            <p:ph type="body" idx="1"/>
          </p:nvPr>
        </p:nvSpPr>
        <p:spPr>
          <a:xfrm>
            <a:off x="457800" y="1009765"/>
            <a:ext cx="8229600" cy="3309000"/>
          </a:xfrm>
          <a:prstGeom prst="rect">
            <a:avLst/>
          </a:prstGeom>
          <a:noFill/>
          <a:ln>
            <a:noFill/>
          </a:ln>
        </p:spPr>
        <p:txBody>
          <a:bodyPr lIns="81625" tIns="40800" rIns="81625" bIns="40800" anchor="t" anchorCtr="0">
            <a:noAutofit/>
          </a:bodyPr>
          <a:lstStyle/>
          <a:p>
            <a:pPr marL="257129" marR="0" lvl="0" indent="-257129" algn="l" rtl="0">
              <a:lnSpc>
                <a:spcPct val="100000"/>
              </a:lnSpc>
              <a:spcBef>
                <a:spcPts val="0"/>
              </a:spcBef>
              <a:spcAft>
                <a:spcPts val="0"/>
              </a:spcAft>
              <a:buClr>
                <a:schemeClr val="dk1"/>
              </a:buClr>
              <a:buSzPct val="80000"/>
              <a:buFont typeface="Arial"/>
              <a:buNone/>
            </a:pPr>
            <a:endParaRPr dirty="0"/>
          </a:p>
          <a:p>
            <a:pPr marL="457200" marR="0" lvl="0" indent="-342900" algn="l" rtl="0">
              <a:lnSpc>
                <a:spcPct val="100000"/>
              </a:lnSpc>
              <a:spcBef>
                <a:spcPts val="0"/>
              </a:spcBef>
              <a:spcAft>
                <a:spcPts val="0"/>
              </a:spcAft>
              <a:buSzPct val="100000"/>
            </a:pPr>
            <a:r>
              <a:rPr lang="en" sz="1800" u="sng" dirty="0" smtClean="0">
                <a:solidFill>
                  <a:schemeClr val="hlink"/>
                </a:solidFill>
                <a:hlinkClick r:id="rId3"/>
              </a:rPr>
              <a:t>Code </a:t>
            </a:r>
            <a:r>
              <a:rPr lang="en" sz="1800" u="sng" dirty="0">
                <a:solidFill>
                  <a:schemeClr val="hlink"/>
                </a:solidFill>
                <a:hlinkClick r:id="rId3"/>
              </a:rPr>
              <a:t>Repository for Scripts related to this talk</a:t>
            </a:r>
          </a:p>
          <a:p>
            <a:pPr marL="457200" marR="0" lvl="0" indent="-342900" algn="l" rtl="0">
              <a:lnSpc>
                <a:spcPct val="100000"/>
              </a:lnSpc>
              <a:spcBef>
                <a:spcPts val="0"/>
              </a:spcBef>
              <a:spcAft>
                <a:spcPts val="0"/>
              </a:spcAft>
              <a:buSzPct val="100000"/>
            </a:pPr>
            <a:r>
              <a:rPr lang="en" sz="1800" u="sng" dirty="0">
                <a:solidFill>
                  <a:schemeClr val="hlink"/>
                </a:solidFill>
                <a:hlinkClick r:id="rId4"/>
              </a:rPr>
              <a:t>Great answers post on the topic of reading logs as non-root user</a:t>
            </a:r>
          </a:p>
          <a:p>
            <a:pPr marL="457200" lvl="0" indent="-342900" rtl="0">
              <a:spcBef>
                <a:spcPts val="0"/>
              </a:spcBef>
              <a:buSzPct val="100000"/>
            </a:pPr>
            <a:r>
              <a:rPr lang="en" sz="1800" u="sng" dirty="0">
                <a:solidFill>
                  <a:schemeClr val="hlink"/>
                </a:solidFill>
                <a:hlinkClick r:id="rId5"/>
              </a:rPr>
              <a:t>Skip's change admin password app</a:t>
            </a:r>
          </a:p>
          <a:p>
            <a:pPr marL="457200" lvl="0" indent="-342900" rtl="0">
              <a:spcBef>
                <a:spcPts val="0"/>
              </a:spcBef>
              <a:buSzPct val="100000"/>
            </a:pPr>
            <a:r>
              <a:rPr lang="en" sz="1800" u="sng" dirty="0">
                <a:solidFill>
                  <a:schemeClr val="hlink"/>
                </a:solidFill>
                <a:hlinkClick r:id="rId6"/>
              </a:rPr>
              <a:t>Splunk Answers</a:t>
            </a:r>
          </a:p>
          <a:p>
            <a:pPr marL="457200" lvl="0" indent="-342900" rtl="0">
              <a:spcBef>
                <a:spcPts val="0"/>
              </a:spcBef>
              <a:buSzPct val="100000"/>
            </a:pPr>
            <a:r>
              <a:rPr lang="en" sz="1800" u="sng" dirty="0">
                <a:solidFill>
                  <a:schemeClr val="hlink"/>
                </a:solidFill>
                <a:hlinkClick r:id="rId7"/>
              </a:rPr>
              <a:t>Splunk Community Slack</a:t>
            </a:r>
            <a:r>
              <a:rPr lang="en" sz="1800" dirty="0"/>
              <a:t> ( Nebraska User Group setup </a:t>
            </a:r>
            <a:r>
              <a:rPr lang="en" sz="1800" u="sng" dirty="0">
                <a:solidFill>
                  <a:schemeClr val="hlink"/>
                </a:solidFill>
                <a:hlinkClick r:id="rId8"/>
              </a:rPr>
              <a:t>this form</a:t>
            </a:r>
            <a:r>
              <a:rPr lang="en" sz="1800" dirty="0"/>
              <a:t> )</a:t>
            </a:r>
          </a:p>
          <a:p>
            <a:pPr marL="457200" lvl="0" indent="-342900" rtl="0">
              <a:spcBef>
                <a:spcPts val="0"/>
              </a:spcBef>
              <a:buSzPct val="100000"/>
            </a:pPr>
            <a:r>
              <a:rPr lang="en" sz="1800" dirty="0"/>
              <a:t>Splunk IRC - #splunk on EFNet</a:t>
            </a:r>
          </a:p>
        </p:txBody>
      </p:sp>
    </p:spTree>
    <p:extLst>
      <p:ext uri="{BB962C8B-B14F-4D97-AF65-F5344CB8AC3E}">
        <p14:creationId xmlns:p14="http://schemas.microsoft.com/office/powerpoint/2010/main" val="1519769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p:nvPr/>
        </p:nvSpPr>
        <p:spPr>
          <a:xfrm>
            <a:off x="5245680" y="3659385"/>
            <a:ext cx="3333000" cy="820500"/>
          </a:xfrm>
          <a:prstGeom prst="rect">
            <a:avLst/>
          </a:prstGeom>
          <a:noFill/>
          <a:ln>
            <a:noFill/>
          </a:ln>
        </p:spPr>
        <p:txBody>
          <a:bodyPr lIns="51425" tIns="25700" rIns="51425" bIns="25700" anchor="t" anchorCtr="0">
            <a:noAutofit/>
          </a:bodyPr>
          <a:lstStyle/>
          <a:p>
            <a:pPr marL="0" marR="0" lvl="0" indent="0" algn="l" rtl="0">
              <a:spcBef>
                <a:spcPts val="0"/>
              </a:spcBef>
              <a:buClr>
                <a:srgbClr val="FFFFFF"/>
              </a:buClr>
              <a:buFont typeface="Calibri"/>
              <a:buNone/>
            </a:pPr>
            <a:endParaRPr sz="40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7823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0" y="10286"/>
            <a:ext cx="9144000" cy="857400"/>
          </a:xfrm>
          <a:prstGeom prst="rect">
            <a:avLst/>
          </a:prstGeom>
        </p:spPr>
        <p:txBody>
          <a:bodyPr lIns="91425" tIns="91425" rIns="91425" bIns="91425" anchor="ctr" anchorCtr="0">
            <a:noAutofit/>
          </a:bodyPr>
          <a:lstStyle/>
          <a:p>
            <a:pPr lvl="0" rtl="0">
              <a:spcBef>
                <a:spcPts val="0"/>
              </a:spcBef>
              <a:buNone/>
            </a:pPr>
            <a:r>
              <a:rPr lang="en"/>
              <a:t>Who is DPS?</a:t>
            </a:r>
          </a:p>
        </p:txBody>
      </p:sp>
      <p:sp>
        <p:nvSpPr>
          <p:cNvPr id="117" name="Shape 117"/>
          <p:cNvSpPr txBox="1">
            <a:spLocks noGrp="1"/>
          </p:cNvSpPr>
          <p:nvPr>
            <p:ph type="body" idx="4294967295"/>
          </p:nvPr>
        </p:nvSpPr>
        <p:spPr>
          <a:xfrm>
            <a:off x="403225" y="918825"/>
            <a:ext cx="8134800" cy="756300"/>
          </a:xfrm>
          <a:prstGeom prst="rect">
            <a:avLst/>
          </a:prstGeom>
          <a:ln>
            <a:noFill/>
          </a:ln>
        </p:spPr>
        <p:txBody>
          <a:bodyPr lIns="91425" tIns="91425" rIns="91425" bIns="91425" anchor="t" anchorCtr="0">
            <a:noAutofit/>
          </a:bodyPr>
          <a:lstStyle/>
          <a:p>
            <a:pPr lvl="0" algn="ctr">
              <a:lnSpc>
                <a:spcPct val="115000"/>
              </a:lnSpc>
              <a:spcBef>
                <a:spcPts val="0"/>
              </a:spcBef>
              <a:buNone/>
            </a:pPr>
            <a:r>
              <a:rPr lang="en" sz="1400"/>
              <a:t>DPS is one of the largest privately owned, small businesses exclusively providing cyber security services and solutions to the federal government and commercial corporations.</a:t>
            </a:r>
          </a:p>
          <a:p>
            <a:pPr lvl="0" rtl="0">
              <a:spcBef>
                <a:spcPts val="0"/>
              </a:spcBef>
              <a:buClr>
                <a:schemeClr val="dk1"/>
              </a:buClr>
              <a:buSzPct val="91666"/>
              <a:buFont typeface="Arial"/>
              <a:buNone/>
            </a:pPr>
            <a:endParaRPr sz="1200">
              <a:solidFill>
                <a:srgbClr val="686868"/>
              </a:solidFill>
              <a:latin typeface="Arial"/>
              <a:ea typeface="Arial"/>
              <a:cs typeface="Arial"/>
              <a:sym typeface="Arial"/>
            </a:endParaRPr>
          </a:p>
          <a:p>
            <a:pPr lvl="0" rtl="0">
              <a:spcBef>
                <a:spcPts val="0"/>
              </a:spcBef>
              <a:spcAft>
                <a:spcPts val="0"/>
              </a:spcAft>
              <a:buNone/>
            </a:pPr>
            <a:endParaRPr sz="1200">
              <a:solidFill>
                <a:srgbClr val="686868"/>
              </a:solidFill>
              <a:highlight>
                <a:srgbClr val="FFFFFF"/>
              </a:highlight>
              <a:latin typeface="Arial"/>
              <a:ea typeface="Arial"/>
              <a:cs typeface="Arial"/>
              <a:sym typeface="Arial"/>
            </a:endParaRPr>
          </a:p>
          <a:p>
            <a:pPr lvl="0" rtl="0">
              <a:spcBef>
                <a:spcPts val="0"/>
              </a:spcBef>
              <a:spcAft>
                <a:spcPts val="0"/>
              </a:spcAft>
              <a:buNone/>
            </a:pPr>
            <a:endParaRPr sz="1200">
              <a:solidFill>
                <a:srgbClr val="686868"/>
              </a:solidFill>
              <a:highlight>
                <a:srgbClr val="FFFFFF"/>
              </a:highlight>
              <a:latin typeface="Arial"/>
              <a:ea typeface="Arial"/>
              <a:cs typeface="Arial"/>
              <a:sym typeface="Arial"/>
            </a:endParaRPr>
          </a:p>
          <a:p>
            <a:pPr marL="111760" lvl="0" indent="0" rtl="0">
              <a:spcBef>
                <a:spcPts val="0"/>
              </a:spcBef>
              <a:spcAft>
                <a:spcPts val="0"/>
              </a:spcAft>
              <a:buNone/>
            </a:pPr>
            <a:endParaRPr sz="1200">
              <a:solidFill>
                <a:srgbClr val="686868"/>
              </a:solidFill>
              <a:highlight>
                <a:srgbClr val="FFFFFF"/>
              </a:highlight>
              <a:latin typeface="Arial"/>
              <a:ea typeface="Arial"/>
              <a:cs typeface="Arial"/>
              <a:sym typeface="Arial"/>
            </a:endParaRPr>
          </a:p>
        </p:txBody>
      </p:sp>
      <p:pic>
        <p:nvPicPr>
          <p:cNvPr id="118" name="Shape 118"/>
          <p:cNvPicPr preferRelativeResize="0"/>
          <p:nvPr/>
        </p:nvPicPr>
        <p:blipFill>
          <a:blip r:embed="rId3">
            <a:alphaModFix/>
          </a:blip>
          <a:stretch>
            <a:fillRect/>
          </a:stretch>
        </p:blipFill>
        <p:spPr>
          <a:xfrm>
            <a:off x="1190425" y="1653087"/>
            <a:ext cx="6838950" cy="971550"/>
          </a:xfrm>
          <a:prstGeom prst="rect">
            <a:avLst/>
          </a:prstGeom>
          <a:noFill/>
          <a:ln>
            <a:noFill/>
          </a:ln>
        </p:spPr>
      </p:pic>
      <p:sp>
        <p:nvSpPr>
          <p:cNvPr id="119" name="Shape 119"/>
          <p:cNvSpPr/>
          <p:nvPr/>
        </p:nvSpPr>
        <p:spPr>
          <a:xfrm>
            <a:off x="403307" y="3410066"/>
            <a:ext cx="3048900" cy="1103100"/>
          </a:xfrm>
          <a:prstGeom prst="roundRect">
            <a:avLst>
              <a:gd name="adj" fmla="val 2807"/>
            </a:avLst>
          </a:prstGeom>
          <a:solidFill>
            <a:srgbClr val="000000"/>
          </a:solidFill>
          <a:ln w="254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600">
              <a:solidFill>
                <a:srgbClr val="000000"/>
              </a:solidFill>
              <a:latin typeface="Calibri"/>
              <a:ea typeface="Calibri"/>
              <a:cs typeface="Calibri"/>
              <a:sym typeface="Calibri"/>
            </a:endParaRPr>
          </a:p>
        </p:txBody>
      </p:sp>
      <p:pic>
        <p:nvPicPr>
          <p:cNvPr id="120" name="Shape 120" descr="logo_splunk_product_2color_W.png"/>
          <p:cNvPicPr preferRelativeResize="0"/>
          <p:nvPr/>
        </p:nvPicPr>
        <p:blipFill rotWithShape="1">
          <a:blip r:embed="rId4">
            <a:alphaModFix/>
          </a:blip>
          <a:srcRect/>
          <a:stretch/>
        </p:blipFill>
        <p:spPr>
          <a:xfrm>
            <a:off x="960398" y="3675270"/>
            <a:ext cx="1934700" cy="572700"/>
          </a:xfrm>
          <a:prstGeom prst="rect">
            <a:avLst/>
          </a:prstGeom>
          <a:noFill/>
          <a:ln>
            <a:noFill/>
          </a:ln>
        </p:spPr>
      </p:pic>
      <p:sp>
        <p:nvSpPr>
          <p:cNvPr id="121" name="Shape 121"/>
          <p:cNvSpPr txBox="1"/>
          <p:nvPr/>
        </p:nvSpPr>
        <p:spPr>
          <a:xfrm>
            <a:off x="3949825" y="3359975"/>
            <a:ext cx="4588200" cy="12033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b="1" dirty="0"/>
              <a:t>Splunk</a:t>
            </a:r>
            <a:r>
              <a:rPr lang="en" dirty="0"/>
              <a:t> </a:t>
            </a:r>
            <a:r>
              <a:rPr lang="en" i="1" dirty="0"/>
              <a:t>Professional Service Public Sector Partner of the Year</a:t>
            </a:r>
            <a:r>
              <a:rPr lang="en" dirty="0"/>
              <a:t> 2015</a:t>
            </a:r>
          </a:p>
          <a:p>
            <a:pPr marL="457200" lvl="0" indent="-228600" rtl="0">
              <a:spcBef>
                <a:spcPts val="0"/>
              </a:spcBef>
              <a:buChar char="●"/>
            </a:pPr>
            <a:r>
              <a:rPr lang="en" dirty="0"/>
              <a:t>20+ </a:t>
            </a:r>
            <a:r>
              <a:rPr lang="en" b="1" dirty="0"/>
              <a:t>Splunk</a:t>
            </a:r>
            <a:r>
              <a:rPr lang="en" dirty="0"/>
              <a:t> Certified Architects on Staff</a:t>
            </a:r>
          </a:p>
          <a:p>
            <a:pPr marL="457200" lvl="0" indent="-228600">
              <a:spcBef>
                <a:spcPts val="0"/>
              </a:spcBef>
              <a:buChar char="●"/>
            </a:pPr>
            <a:r>
              <a:rPr lang="en" dirty="0"/>
              <a:t>We use </a:t>
            </a:r>
            <a:r>
              <a:rPr lang="en" b="1" dirty="0"/>
              <a:t>Splunk</a:t>
            </a:r>
            <a:r>
              <a:rPr lang="en" dirty="0"/>
              <a:t> to achieve many of the expertise domains above</a:t>
            </a:r>
          </a:p>
        </p:txBody>
      </p:sp>
    </p:spTree>
    <p:extLst>
      <p:ext uri="{BB962C8B-B14F-4D97-AF65-F5344CB8AC3E}">
        <p14:creationId xmlns:p14="http://schemas.microsoft.com/office/powerpoint/2010/main" val="133253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0" y="10286"/>
            <a:ext cx="9144000" cy="857400"/>
          </a:xfrm>
          <a:prstGeom prst="rect">
            <a:avLst/>
          </a:prstGeom>
          <a:noFill/>
          <a:ln>
            <a:noFill/>
          </a:ln>
        </p:spPr>
        <p:txBody>
          <a:bodyPr lIns="81625" tIns="40800" rIns="81625" bIns="40800" anchor="ctr" anchorCtr="0">
            <a:noAutofit/>
          </a:bodyPr>
          <a:lstStyle/>
          <a:p>
            <a:pPr marL="0" marR="0" lvl="0" indent="0" algn="ctr" rtl="0">
              <a:spcBef>
                <a:spcPts val="0"/>
              </a:spcBef>
              <a:buClr>
                <a:srgbClr val="000000"/>
              </a:buClr>
              <a:buSzPct val="25000"/>
              <a:buFont typeface="Calibri"/>
              <a:buNone/>
            </a:pPr>
            <a:r>
              <a:rPr lang="en" sz="3700" b="0" i="0" u="none" strike="noStrike" cap="none">
                <a:solidFill>
                  <a:srgbClr val="000000"/>
                </a:solidFill>
                <a:latin typeface="Calibri"/>
                <a:ea typeface="Calibri"/>
                <a:cs typeface="Calibri"/>
                <a:sym typeface="Calibri"/>
              </a:rPr>
              <a:t>Agenda</a:t>
            </a:r>
          </a:p>
        </p:txBody>
      </p:sp>
      <p:sp>
        <p:nvSpPr>
          <p:cNvPr id="127" name="Shape 127"/>
          <p:cNvSpPr txBox="1">
            <a:spLocks noGrp="1"/>
          </p:cNvSpPr>
          <p:nvPr>
            <p:ph type="body" idx="1"/>
          </p:nvPr>
        </p:nvSpPr>
        <p:spPr>
          <a:xfrm>
            <a:off x="457200" y="1082278"/>
            <a:ext cx="8229600" cy="3394500"/>
          </a:xfrm>
          <a:prstGeom prst="rect">
            <a:avLst/>
          </a:prstGeom>
          <a:noFill/>
          <a:ln>
            <a:noFill/>
          </a:ln>
        </p:spPr>
        <p:txBody>
          <a:bodyPr lIns="81625" tIns="40800" rIns="81625" bIns="40800" anchor="t" anchorCtr="0">
            <a:noAutofit/>
          </a:bodyPr>
          <a:lstStyle/>
          <a:p>
            <a:pPr marL="257129" marR="0" lvl="0" indent="-257129" algn="l" rtl="0">
              <a:lnSpc>
                <a:spcPct val="100000"/>
              </a:lnSpc>
              <a:spcBef>
                <a:spcPts val="675"/>
              </a:spcBef>
              <a:spcAft>
                <a:spcPts val="0"/>
              </a:spcAft>
              <a:buClr>
                <a:srgbClr val="000000"/>
              </a:buClr>
              <a:buSzPct val="80000"/>
              <a:buFont typeface="Arial"/>
              <a:buChar char="•"/>
            </a:pPr>
            <a:r>
              <a:rPr lang="en" dirty="0"/>
              <a:t>Deployment of the Universal Forwarder</a:t>
            </a:r>
          </a:p>
          <a:p>
            <a:pPr marL="257129" marR="0" lvl="0" indent="-257129" algn="l" rtl="0">
              <a:lnSpc>
                <a:spcPct val="100000"/>
              </a:lnSpc>
              <a:spcBef>
                <a:spcPts val="675"/>
              </a:spcBef>
              <a:spcAft>
                <a:spcPts val="0"/>
              </a:spcAft>
              <a:buClr>
                <a:srgbClr val="000000"/>
              </a:buClr>
              <a:buSzPct val="80000"/>
              <a:buFont typeface="Arial"/>
              <a:buChar char="•"/>
            </a:pPr>
            <a:r>
              <a:rPr lang="en" dirty="0"/>
              <a:t>Discuss common vulnerabilities of a default Universal Forwarder installation</a:t>
            </a:r>
          </a:p>
          <a:p>
            <a:pPr marL="257129" marR="0" lvl="0" indent="-257129" algn="l" rtl="0">
              <a:lnSpc>
                <a:spcPct val="100000"/>
              </a:lnSpc>
              <a:spcBef>
                <a:spcPts val="675"/>
              </a:spcBef>
              <a:spcAft>
                <a:spcPts val="0"/>
              </a:spcAft>
              <a:buClr>
                <a:srgbClr val="000000"/>
              </a:buClr>
              <a:buSzPct val="80000"/>
              <a:buFont typeface="Arial"/>
              <a:buChar char="•"/>
            </a:pPr>
            <a:r>
              <a:rPr lang="en" dirty="0"/>
              <a:t>Solutions to the problem</a:t>
            </a:r>
          </a:p>
          <a:p>
            <a:pPr marL="257129" marR="0" lvl="0" indent="-257129" algn="l" rtl="0">
              <a:lnSpc>
                <a:spcPct val="100000"/>
              </a:lnSpc>
              <a:spcBef>
                <a:spcPts val="675"/>
              </a:spcBef>
              <a:spcAft>
                <a:spcPts val="0"/>
              </a:spcAft>
              <a:buClr>
                <a:srgbClr val="000000"/>
              </a:buClr>
              <a:buSzPct val="80000"/>
              <a:buFont typeface="Arial"/>
              <a:buChar char="•"/>
            </a:pPr>
            <a:r>
              <a:rPr lang="en" dirty="0"/>
              <a:t>Automation scripts and snippets</a:t>
            </a:r>
          </a:p>
          <a:p>
            <a:pPr marL="0" marR="0" lvl="0" indent="0" algn="l" rtl="0">
              <a:lnSpc>
                <a:spcPct val="100000"/>
              </a:lnSpc>
              <a:spcBef>
                <a:spcPts val="675"/>
              </a:spcBef>
              <a:spcAft>
                <a:spcPts val="0"/>
              </a:spcAft>
              <a:buNone/>
            </a:pPr>
            <a:endParaRPr dirty="0"/>
          </a:p>
          <a:p>
            <a:pPr marL="0" marR="0" lvl="0" indent="0" algn="l" rtl="0">
              <a:lnSpc>
                <a:spcPct val="100000"/>
              </a:lnSpc>
              <a:spcBef>
                <a:spcPts val="675"/>
              </a:spcBef>
              <a:spcAft>
                <a:spcPts val="0"/>
              </a:spcAft>
              <a:buClr>
                <a:srgbClr val="000000"/>
              </a:buClr>
              <a:buSzPct val="25000"/>
              <a:buFont typeface="Arial"/>
              <a:buNone/>
            </a:pPr>
            <a:endParaRPr sz="2200" b="0" i="0" u="none" strike="noStrike" cap="none" dirty="0">
              <a:solidFill>
                <a:srgbClr val="000000"/>
              </a:solidFill>
              <a:latin typeface="Calibri"/>
              <a:ea typeface="Calibri"/>
              <a:cs typeface="Calibri"/>
              <a:sym typeface="Calibri"/>
            </a:endParaRPr>
          </a:p>
        </p:txBody>
      </p:sp>
      <p:sp>
        <p:nvSpPr>
          <p:cNvPr id="128" name="Shape 128"/>
          <p:cNvSpPr txBox="1">
            <a:spLocks noGrp="1"/>
          </p:cNvSpPr>
          <p:nvPr>
            <p:ph type="sldNum" idx="12"/>
          </p:nvPr>
        </p:nvSpPr>
        <p:spPr>
          <a:xfrm>
            <a:off x="4379698" y="4770882"/>
            <a:ext cx="385800" cy="257100"/>
          </a:xfrm>
          <a:prstGeom prst="rect">
            <a:avLst/>
          </a:prstGeom>
          <a:noFill/>
          <a:ln>
            <a:noFill/>
          </a:ln>
        </p:spPr>
        <p:txBody>
          <a:bodyPr lIns="81625" tIns="40800" rIns="81625" bIns="40800" anchor="ctr" anchorCtr="0">
            <a:noAutofit/>
          </a:bodyPr>
          <a:lstStyle/>
          <a:p>
            <a:pPr marL="0" marR="0" lvl="0" indent="0" algn="ctr" rtl="0">
              <a:spcBef>
                <a:spcPts val="0"/>
              </a:spcBef>
              <a:buSzPct val="25000"/>
              <a:buNone/>
            </a:pPr>
            <a:fld id="{00000000-1234-1234-1234-123412341234}" type="slidenum">
              <a:rPr lang="en" sz="1100" b="0" i="0" u="none" strike="noStrike" cap="none">
                <a:solidFill>
                  <a:schemeClr val="lt1"/>
                </a:solidFill>
                <a:latin typeface="Calibri"/>
                <a:ea typeface="Calibri"/>
                <a:cs typeface="Calibri"/>
                <a:sym typeface="Calibri"/>
              </a:rPr>
              <a:t>5</a:t>
            </a:fld>
            <a:endParaRPr lang="en" sz="1100" b="0" i="0" u="none" strike="noStrike" cap="none">
              <a:solidFill>
                <a:schemeClr val="lt1"/>
              </a:solidFill>
              <a:latin typeface="Calibri"/>
              <a:ea typeface="Calibri"/>
              <a:cs typeface="Calibri"/>
              <a:sym typeface="Calibri"/>
            </a:endParaRPr>
          </a:p>
        </p:txBody>
      </p:sp>
      <p:pic>
        <p:nvPicPr>
          <p:cNvPr id="129" name="Shape 129" descr="forwarder-black-2.png"/>
          <p:cNvPicPr preferRelativeResize="0"/>
          <p:nvPr/>
        </p:nvPicPr>
        <p:blipFill rotWithShape="1">
          <a:blip r:embed="rId3">
            <a:alphaModFix/>
          </a:blip>
          <a:srcRect/>
          <a:stretch/>
        </p:blipFill>
        <p:spPr>
          <a:xfrm>
            <a:off x="5978575" y="3821866"/>
            <a:ext cx="654900" cy="654900"/>
          </a:xfrm>
          <a:prstGeom prst="rect">
            <a:avLst/>
          </a:prstGeom>
          <a:noFill/>
          <a:ln>
            <a:noFill/>
          </a:ln>
        </p:spPr>
      </p:pic>
      <p:pic>
        <p:nvPicPr>
          <p:cNvPr id="130" name="Shape 130" descr="forwarder-black-2.png"/>
          <p:cNvPicPr preferRelativeResize="0"/>
          <p:nvPr/>
        </p:nvPicPr>
        <p:blipFill rotWithShape="1">
          <a:blip r:embed="rId3">
            <a:alphaModFix/>
          </a:blip>
          <a:srcRect/>
          <a:stretch/>
        </p:blipFill>
        <p:spPr>
          <a:xfrm>
            <a:off x="6709450" y="3821866"/>
            <a:ext cx="654900" cy="654900"/>
          </a:xfrm>
          <a:prstGeom prst="rect">
            <a:avLst/>
          </a:prstGeom>
          <a:noFill/>
          <a:ln>
            <a:noFill/>
          </a:ln>
        </p:spPr>
      </p:pic>
      <p:pic>
        <p:nvPicPr>
          <p:cNvPr id="131" name="Shape 131" descr="forwarder-black-2.png"/>
          <p:cNvPicPr preferRelativeResize="0"/>
          <p:nvPr/>
        </p:nvPicPr>
        <p:blipFill rotWithShape="1">
          <a:blip r:embed="rId3">
            <a:alphaModFix/>
          </a:blip>
          <a:srcRect/>
          <a:stretch/>
        </p:blipFill>
        <p:spPr>
          <a:xfrm>
            <a:off x="7440325" y="3821866"/>
            <a:ext cx="654900" cy="654900"/>
          </a:xfrm>
          <a:prstGeom prst="rect">
            <a:avLst/>
          </a:prstGeom>
          <a:noFill/>
          <a:ln>
            <a:noFill/>
          </a:ln>
        </p:spPr>
      </p:pic>
      <p:pic>
        <p:nvPicPr>
          <p:cNvPr id="132" name="Shape 132"/>
          <p:cNvPicPr preferRelativeResize="0"/>
          <p:nvPr/>
        </p:nvPicPr>
        <p:blipFill>
          <a:blip r:embed="rId4">
            <a:alphaModFix/>
          </a:blip>
          <a:stretch>
            <a:fillRect/>
          </a:stretch>
        </p:blipFill>
        <p:spPr>
          <a:xfrm>
            <a:off x="83024" y="4411299"/>
            <a:ext cx="257099" cy="257099"/>
          </a:xfrm>
          <a:prstGeom prst="rect">
            <a:avLst/>
          </a:prstGeom>
          <a:noFill/>
          <a:ln>
            <a:noFill/>
          </a:ln>
        </p:spPr>
      </p:pic>
    </p:spTree>
    <p:extLst>
      <p:ext uri="{BB962C8B-B14F-4D97-AF65-F5344CB8AC3E}">
        <p14:creationId xmlns:p14="http://schemas.microsoft.com/office/powerpoint/2010/main" val="2424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Introduction</a:t>
            </a:r>
          </a:p>
        </p:txBody>
      </p:sp>
      <p:sp>
        <p:nvSpPr>
          <p:cNvPr id="138" name="Shape 13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dirty="0"/>
              <a:t>Is it enough to harden just your Splunk Enterprise servers?</a:t>
            </a:r>
          </a:p>
          <a:p>
            <a:pPr marL="457200" lvl="0" indent="-228600" rtl="0">
              <a:spcBef>
                <a:spcPts val="0"/>
              </a:spcBef>
            </a:pPr>
            <a:r>
              <a:rPr lang="en" dirty="0"/>
              <a:t>Do you understand the default configuration of a Universal Forwarder?</a:t>
            </a:r>
          </a:p>
          <a:p>
            <a:pPr marL="457200" lvl="0" indent="-228600" rtl="0">
              <a:spcBef>
                <a:spcPts val="0"/>
              </a:spcBef>
            </a:pPr>
            <a:r>
              <a:rPr lang="en" dirty="0"/>
              <a:t>What are the dangers of a misconfigured Universal Forwarder?</a:t>
            </a:r>
          </a:p>
          <a:p>
            <a:pPr marL="457200" lvl="0" indent="-228600" rtl="0">
              <a:spcBef>
                <a:spcPts val="0"/>
              </a:spcBef>
            </a:pPr>
            <a:r>
              <a:rPr lang="en" dirty="0"/>
              <a:t>What can Deployment Server credentials really do?</a:t>
            </a:r>
          </a:p>
          <a:p>
            <a:pPr marL="457200" lvl="0" indent="-228600">
              <a:spcBef>
                <a:spcPts val="0"/>
              </a:spcBef>
            </a:pPr>
            <a:r>
              <a:rPr lang="en" dirty="0"/>
              <a:t>Are your Splunk admins more than Splunk admins?</a:t>
            </a:r>
          </a:p>
        </p:txBody>
      </p:sp>
      <p:pic>
        <p:nvPicPr>
          <p:cNvPr id="139" name="Shape 139"/>
          <p:cNvPicPr preferRelativeResize="0"/>
          <p:nvPr/>
        </p:nvPicPr>
        <p:blipFill>
          <a:blip r:embed="rId3">
            <a:alphaModFix/>
          </a:blip>
          <a:stretch>
            <a:fillRect/>
          </a:stretch>
        </p:blipFill>
        <p:spPr>
          <a:xfrm>
            <a:off x="83024" y="4411299"/>
            <a:ext cx="257099" cy="257099"/>
          </a:xfrm>
          <a:prstGeom prst="rect">
            <a:avLst/>
          </a:prstGeom>
          <a:noFill/>
          <a:ln>
            <a:noFill/>
          </a:ln>
        </p:spPr>
      </p:pic>
    </p:spTree>
    <p:extLst>
      <p:ext uri="{BB962C8B-B14F-4D97-AF65-F5344CB8AC3E}">
        <p14:creationId xmlns:p14="http://schemas.microsoft.com/office/powerpoint/2010/main" val="3479575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None/>
            </a:pPr>
            <a:r>
              <a:rPr lang="en"/>
              <a:t>Exploitation - Universal Forwarder</a:t>
            </a:r>
          </a:p>
        </p:txBody>
      </p:sp>
      <p:sp>
        <p:nvSpPr>
          <p:cNvPr id="145" name="Shape 14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rtl="0">
              <a:spcBef>
                <a:spcPts val="0"/>
              </a:spcBef>
              <a:buNone/>
            </a:pPr>
            <a:r>
              <a:rPr lang="en"/>
              <a:t>Defense Point pentester successfully escalated from non-root credentials to root leveraging a misconfigured Universal forwarder</a:t>
            </a:r>
          </a:p>
          <a:p>
            <a:pPr marL="457200" lvl="0" indent="-228600" rtl="0">
              <a:spcBef>
                <a:spcPts val="0"/>
              </a:spcBef>
            </a:pPr>
            <a:r>
              <a:rPr lang="en"/>
              <a:t>User credentials to server obtained</a:t>
            </a:r>
          </a:p>
          <a:p>
            <a:pPr marL="457200" lvl="0" indent="-228600" rtl="0">
              <a:spcBef>
                <a:spcPts val="0"/>
              </a:spcBef>
            </a:pPr>
            <a:r>
              <a:rPr lang="en"/>
              <a:t>Engages with DPS Community</a:t>
            </a:r>
          </a:p>
          <a:p>
            <a:pPr lvl="0">
              <a:spcBef>
                <a:spcPts val="0"/>
              </a:spcBef>
              <a:buNone/>
            </a:pPr>
            <a:endParaRPr/>
          </a:p>
          <a:p>
            <a:pPr marL="111760" lvl="0" indent="0">
              <a:spcBef>
                <a:spcPts val="0"/>
              </a:spcBef>
              <a:buNone/>
            </a:pPr>
            <a:endParaRPr/>
          </a:p>
          <a:p>
            <a:pPr lvl="0">
              <a:spcBef>
                <a:spcPts val="0"/>
              </a:spcBef>
              <a:buNone/>
            </a:pPr>
            <a:endParaRPr/>
          </a:p>
        </p:txBody>
      </p:sp>
      <p:pic>
        <p:nvPicPr>
          <p:cNvPr id="146" name="Shape 146"/>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147" name="Shape 147"/>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148" name="Shape 148" descr="attacker,-general-black-4x.png"/>
          <p:cNvPicPr preferRelativeResize="0"/>
          <p:nvPr/>
        </p:nvPicPr>
        <p:blipFill rotWithShape="1">
          <a:blip r:embed="rId4">
            <a:alphaModFix/>
          </a:blip>
          <a:srcRect/>
          <a:stretch/>
        </p:blipFill>
        <p:spPr>
          <a:xfrm>
            <a:off x="8201408" y="347525"/>
            <a:ext cx="630900" cy="670200"/>
          </a:xfrm>
          <a:prstGeom prst="rect">
            <a:avLst/>
          </a:prstGeom>
          <a:noFill/>
          <a:ln>
            <a:noFill/>
          </a:ln>
        </p:spPr>
      </p:pic>
      <p:pic>
        <p:nvPicPr>
          <p:cNvPr id="149" name="Shape 149"/>
          <p:cNvPicPr preferRelativeResize="0"/>
          <p:nvPr/>
        </p:nvPicPr>
        <p:blipFill>
          <a:blip r:embed="rId5">
            <a:alphaModFix/>
          </a:blip>
          <a:stretch>
            <a:fillRect/>
          </a:stretch>
        </p:blipFill>
        <p:spPr>
          <a:xfrm>
            <a:off x="5420200" y="2749100"/>
            <a:ext cx="3412100" cy="1919299"/>
          </a:xfrm>
          <a:prstGeom prst="rect">
            <a:avLst/>
          </a:prstGeom>
          <a:noFill/>
          <a:ln>
            <a:noFill/>
          </a:ln>
        </p:spPr>
      </p:pic>
    </p:spTree>
    <p:extLst>
      <p:ext uri="{BB962C8B-B14F-4D97-AF65-F5344CB8AC3E}">
        <p14:creationId xmlns:p14="http://schemas.microsoft.com/office/powerpoint/2010/main" val="298455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a:spcBef>
                <a:spcPts val="0"/>
              </a:spcBef>
              <a:buClr>
                <a:schemeClr val="dk1"/>
              </a:buClr>
              <a:buSzPct val="29729"/>
              <a:buFont typeface="Arial"/>
              <a:buNone/>
            </a:pPr>
            <a:r>
              <a:rPr lang="en">
                <a:solidFill>
                  <a:schemeClr val="dk1"/>
                </a:solidFill>
              </a:rPr>
              <a:t>Exploitation - Universal Forwarder</a:t>
            </a:r>
          </a:p>
        </p:txBody>
      </p:sp>
      <p:sp>
        <p:nvSpPr>
          <p:cNvPr id="155" name="Shape 15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0" lvl="0" indent="0">
              <a:spcBef>
                <a:spcPts val="0"/>
              </a:spcBef>
              <a:buNone/>
            </a:pPr>
            <a:r>
              <a:rPr lang="en"/>
              <a:t>Escalation from non-root to root via the Universal Forwarder</a:t>
            </a:r>
          </a:p>
          <a:p>
            <a:pPr marL="457200" lvl="0" indent="-228600" rtl="0">
              <a:spcBef>
                <a:spcPts val="0"/>
              </a:spcBef>
              <a:buAutoNum type="arabicPeriod"/>
            </a:pPr>
            <a:r>
              <a:rPr lang="en"/>
              <a:t>Create rogue deployment server</a:t>
            </a:r>
          </a:p>
          <a:p>
            <a:pPr marL="457200" lvl="0" indent="-228600">
              <a:spcBef>
                <a:spcPts val="0"/>
              </a:spcBef>
              <a:buAutoNum type="arabicPeriod"/>
            </a:pPr>
            <a:r>
              <a:rPr lang="en"/>
              <a:t>Change the deployment server of the universal forwarder</a:t>
            </a:r>
          </a:p>
          <a:p>
            <a:pPr marL="457200" lvl="0" indent="-228600">
              <a:spcBef>
                <a:spcPts val="0"/>
              </a:spcBef>
              <a:buAutoNum type="arabicPeriod"/>
            </a:pPr>
            <a:r>
              <a:rPr lang="en"/>
              <a:t>Restart the Universal Forwarder</a:t>
            </a:r>
          </a:p>
          <a:p>
            <a:pPr marL="457200" lvl="0" indent="-228600" rtl="0">
              <a:spcBef>
                <a:spcPts val="0"/>
              </a:spcBef>
              <a:buAutoNum type="arabicPeriod"/>
            </a:pPr>
            <a:r>
              <a:rPr lang="en"/>
              <a:t>Create exploitation App</a:t>
            </a:r>
          </a:p>
          <a:p>
            <a:pPr marL="914400" lvl="1" indent="-228600">
              <a:spcBef>
                <a:spcPts val="0"/>
              </a:spcBef>
              <a:buAutoNum type="alphaLcPeriod"/>
            </a:pPr>
            <a:r>
              <a:rPr lang="en"/>
              <a:t>App returns a root shell</a:t>
            </a:r>
          </a:p>
          <a:p>
            <a:pPr marL="457200" lvl="0" indent="-228600">
              <a:spcBef>
                <a:spcPts val="0"/>
              </a:spcBef>
              <a:buAutoNum type="arabicPeriod"/>
            </a:pPr>
            <a:r>
              <a:rPr lang="en"/>
              <a:t>Deploy App - Reap the rewards</a:t>
            </a:r>
          </a:p>
        </p:txBody>
      </p:sp>
      <p:pic>
        <p:nvPicPr>
          <p:cNvPr id="156" name="Shape 156"/>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157" name="Shape 157" descr="attacker,-general-black-4x.png"/>
          <p:cNvPicPr preferRelativeResize="0"/>
          <p:nvPr/>
        </p:nvPicPr>
        <p:blipFill rotWithShape="1">
          <a:blip r:embed="rId4">
            <a:alphaModFix/>
          </a:blip>
          <a:srcRect/>
          <a:stretch/>
        </p:blipFill>
        <p:spPr>
          <a:xfrm>
            <a:off x="8201408" y="347525"/>
            <a:ext cx="630900" cy="670200"/>
          </a:xfrm>
          <a:prstGeom prst="rect">
            <a:avLst/>
          </a:prstGeom>
          <a:noFill/>
          <a:ln>
            <a:noFill/>
          </a:ln>
        </p:spPr>
      </p:pic>
    </p:spTree>
    <p:extLst>
      <p:ext uri="{BB962C8B-B14F-4D97-AF65-F5344CB8AC3E}">
        <p14:creationId xmlns:p14="http://schemas.microsoft.com/office/powerpoint/2010/main" val="291352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lIns="91425" tIns="91425" rIns="91425" bIns="91425" anchor="ctr" anchorCtr="0">
            <a:noAutofit/>
          </a:bodyPr>
          <a:lstStyle/>
          <a:p>
            <a:pPr lvl="0" rtl="0">
              <a:spcBef>
                <a:spcPts val="0"/>
              </a:spcBef>
              <a:buNone/>
            </a:pPr>
            <a:r>
              <a:rPr lang="en"/>
              <a:t>Exploitation - Bonus Scenario</a:t>
            </a:r>
          </a:p>
        </p:txBody>
      </p:sp>
      <p:sp>
        <p:nvSpPr>
          <p:cNvPr id="163" name="Shape 1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dirty="0"/>
              <a:t>Universal Forwarders Managed by Deployment Server</a:t>
            </a:r>
          </a:p>
          <a:p>
            <a:pPr marL="457200" lvl="0" indent="-228600" rtl="0">
              <a:spcBef>
                <a:spcPts val="0"/>
              </a:spcBef>
            </a:pPr>
            <a:r>
              <a:rPr lang="en" dirty="0"/>
              <a:t>Legitimate Splunk admin credentials obtained</a:t>
            </a:r>
          </a:p>
          <a:p>
            <a:pPr marL="457200" lvl="0" indent="-228600" rtl="0">
              <a:spcBef>
                <a:spcPts val="0"/>
              </a:spcBef>
            </a:pPr>
            <a:r>
              <a:rPr lang="en" dirty="0"/>
              <a:t>Mass Deployment of exploitation app to entire environment</a:t>
            </a:r>
          </a:p>
          <a:p>
            <a:pPr marL="0" lvl="0" indent="0" rtl="0">
              <a:spcBef>
                <a:spcPts val="0"/>
              </a:spcBef>
              <a:buNone/>
            </a:pPr>
            <a:endParaRPr dirty="0"/>
          </a:p>
          <a:p>
            <a:pPr marL="0" lvl="0" indent="0" rtl="0">
              <a:spcBef>
                <a:spcPts val="0"/>
              </a:spcBef>
              <a:buNone/>
            </a:pPr>
            <a:r>
              <a:rPr lang="en" dirty="0"/>
              <a:t>Compensating Control: </a:t>
            </a:r>
          </a:p>
          <a:p>
            <a:pPr marL="457200" lvl="0" indent="-228600" rtl="0">
              <a:spcBef>
                <a:spcPts val="0"/>
              </a:spcBef>
            </a:pPr>
            <a:r>
              <a:rPr lang="en" dirty="0"/>
              <a:t>Lockdown the Deployment Server</a:t>
            </a:r>
          </a:p>
          <a:p>
            <a:pPr marL="457200" lvl="0" indent="-228600" rtl="0">
              <a:spcBef>
                <a:spcPts val="0"/>
              </a:spcBef>
            </a:pPr>
            <a:r>
              <a:rPr lang="en" dirty="0"/>
              <a:t>Configure forwarders appropriately</a:t>
            </a:r>
          </a:p>
          <a:p>
            <a:pPr lvl="0" rtl="0">
              <a:spcBef>
                <a:spcPts val="0"/>
              </a:spcBef>
              <a:buNone/>
            </a:pPr>
            <a:endParaRPr dirty="0"/>
          </a:p>
          <a:p>
            <a:pPr marL="111760" lvl="0" indent="0" rtl="0">
              <a:spcBef>
                <a:spcPts val="0"/>
              </a:spcBef>
              <a:buNone/>
            </a:pPr>
            <a:endParaRPr dirty="0"/>
          </a:p>
          <a:p>
            <a:pPr lvl="0" rtl="0">
              <a:spcBef>
                <a:spcPts val="0"/>
              </a:spcBef>
              <a:buNone/>
            </a:pPr>
            <a:endParaRPr dirty="0"/>
          </a:p>
        </p:txBody>
      </p:sp>
      <p:pic>
        <p:nvPicPr>
          <p:cNvPr id="164" name="Shape 164"/>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165" name="Shape 165"/>
          <p:cNvPicPr preferRelativeResize="0"/>
          <p:nvPr/>
        </p:nvPicPr>
        <p:blipFill>
          <a:blip r:embed="rId3">
            <a:alphaModFix/>
          </a:blip>
          <a:stretch>
            <a:fillRect/>
          </a:stretch>
        </p:blipFill>
        <p:spPr>
          <a:xfrm>
            <a:off x="83024" y="4411299"/>
            <a:ext cx="257099" cy="257099"/>
          </a:xfrm>
          <a:prstGeom prst="rect">
            <a:avLst/>
          </a:prstGeom>
          <a:noFill/>
          <a:ln>
            <a:noFill/>
          </a:ln>
        </p:spPr>
      </p:pic>
      <p:pic>
        <p:nvPicPr>
          <p:cNvPr id="166" name="Shape 166"/>
          <p:cNvPicPr preferRelativeResize="0"/>
          <p:nvPr/>
        </p:nvPicPr>
        <p:blipFill rotWithShape="1">
          <a:blip r:embed="rId4">
            <a:alphaModFix/>
          </a:blip>
          <a:srcRect t="4853" b="4253"/>
          <a:stretch/>
        </p:blipFill>
        <p:spPr>
          <a:xfrm>
            <a:off x="5895375" y="2512849"/>
            <a:ext cx="3161900" cy="2155550"/>
          </a:xfrm>
          <a:prstGeom prst="rect">
            <a:avLst/>
          </a:prstGeom>
          <a:noFill/>
          <a:ln>
            <a:noFill/>
          </a:ln>
        </p:spPr>
      </p:pic>
      <p:pic>
        <p:nvPicPr>
          <p:cNvPr id="167" name="Shape 167" descr="attacker,-general-black-4x.png"/>
          <p:cNvPicPr preferRelativeResize="0"/>
          <p:nvPr/>
        </p:nvPicPr>
        <p:blipFill rotWithShape="1">
          <a:blip r:embed="rId5">
            <a:alphaModFix/>
          </a:blip>
          <a:srcRect/>
          <a:stretch/>
        </p:blipFill>
        <p:spPr>
          <a:xfrm>
            <a:off x="8201408" y="347525"/>
            <a:ext cx="630900" cy="670200"/>
          </a:xfrm>
          <a:prstGeom prst="rect">
            <a:avLst/>
          </a:prstGeom>
          <a:noFill/>
          <a:ln>
            <a:noFill/>
          </a:ln>
        </p:spPr>
      </p:pic>
    </p:spTree>
    <p:extLst>
      <p:ext uri="{BB962C8B-B14F-4D97-AF65-F5344CB8AC3E}">
        <p14:creationId xmlns:p14="http://schemas.microsoft.com/office/powerpoint/2010/main" val="527010030"/>
      </p:ext>
    </p:extLst>
  </p:cSld>
  <p:clrMapOvr>
    <a:masterClrMapping/>
  </p:clrMapOvr>
</p:sld>
</file>

<file path=ppt/theme/theme1.xml><?xml version="1.0" encoding="utf-8"?>
<a:theme xmlns:a="http://schemas.openxmlformats.org/drawingml/2006/main" name="TMPT-PPT-conf2014-102">
  <a:themeElements>
    <a:clrScheme name="SKO">
      <a:dk1>
        <a:sysClr val="windowText" lastClr="000000"/>
      </a:dk1>
      <a:lt1>
        <a:sysClr val="window" lastClr="FFFFFF"/>
      </a:lt1>
      <a:dk2>
        <a:srgbClr val="000000"/>
      </a:dk2>
      <a:lt2>
        <a:srgbClr val="000000"/>
      </a:lt2>
      <a:accent1>
        <a:srgbClr val="000000"/>
      </a:accent1>
      <a:accent2>
        <a:srgbClr val="00A9E1"/>
      </a:accent2>
      <a:accent3>
        <a:srgbClr val="65A637"/>
      </a:accent3>
      <a:accent4>
        <a:srgbClr val="C0C0C0"/>
      </a:accent4>
      <a:accent5>
        <a:srgbClr val="005F86"/>
      </a:accent5>
      <a:accent6>
        <a:srgbClr val="5F5F5F"/>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conf2016_PPT_MASTER_TEMPLATE_105" id="{D0A6708C-D00A-BE48-A3F8-CC70BF435E61}" vid="{C855874A-729F-1543-97FE-F915BBEF10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conf2016_PPT_Template_Master_101</Template>
  <TotalTime>23</TotalTime>
  <Words>1199</Words>
  <Application>Microsoft Macintosh PowerPoint</Application>
  <PresentationFormat>On-screen Show (16:9)</PresentationFormat>
  <Paragraphs>232</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TMPT-PPT-conf2014-102</vt:lpstr>
      <vt:lpstr>Universal Forwarder Security: Don’t input more than data into your Splunk Environment</vt:lpstr>
      <vt:lpstr>Matt Uebel</vt:lpstr>
      <vt:lpstr>Travis Holland</vt:lpstr>
      <vt:lpstr>Who is DPS?</vt:lpstr>
      <vt:lpstr>Agenda</vt:lpstr>
      <vt:lpstr>Introduction</vt:lpstr>
      <vt:lpstr>Exploitation - Universal Forwarder</vt:lpstr>
      <vt:lpstr>Exploitation - Universal Forwarder</vt:lpstr>
      <vt:lpstr>Exploitation - Bonus Scenario</vt:lpstr>
      <vt:lpstr>The UF Deployment Plan</vt:lpstr>
      <vt:lpstr>The Issues</vt:lpstr>
      <vt:lpstr>Run as non-root</vt:lpstr>
      <vt:lpstr>Reading files as non-root</vt:lpstr>
      <vt:lpstr>Reading files as non-root cont.</vt:lpstr>
      <vt:lpstr>Windows Low-privilege Mode</vt:lpstr>
      <vt:lpstr>The Issues</vt:lpstr>
      <vt:lpstr>Change admin password (nix)</vt:lpstr>
      <vt:lpstr>Change admin password (win)</vt:lpstr>
      <vt:lpstr>The Issues</vt:lpstr>
      <vt:lpstr>Disable Management Port (nix)</vt:lpstr>
      <vt:lpstr>Disable Management Port (win)</vt:lpstr>
      <vt:lpstr>The Issues</vt:lpstr>
      <vt:lpstr>The Deployment Server</vt:lpstr>
      <vt:lpstr>Watch for Rogue DS</vt:lpstr>
      <vt:lpstr>Who has access to DS?</vt:lpstr>
      <vt:lpstr>Monitor Deploy Capable Users</vt:lpstr>
      <vt:lpstr>Monitor Deploy Capable Users cont.</vt:lpstr>
      <vt:lpstr>Watching Audit Log for Bundle Reloads</vt:lpstr>
      <vt:lpstr>Gather Bash History</vt:lpstr>
      <vt:lpstr>The Issues</vt:lpstr>
      <vt:lpstr>SSL Certificates and Firewall Rules</vt:lpstr>
      <vt:lpstr>The Issues</vt:lpstr>
      <vt:lpstr>What Now? </vt:lpstr>
      <vt:lpstr>Links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Presentation Title On One Or Perhaps Two Lines As Needed</dc:title>
  <dc:creator>Microsoft Office User</dc:creator>
  <cp:lastModifiedBy>Matt Uebel</cp:lastModifiedBy>
  <cp:revision>3</cp:revision>
  <dcterms:created xsi:type="dcterms:W3CDTF">2016-05-26T23:17:43Z</dcterms:created>
  <dcterms:modified xsi:type="dcterms:W3CDTF">2016-08-04T14:49:23Z</dcterms:modified>
</cp:coreProperties>
</file>